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rimo Bold" panose="020B0604020202020204" charset="0"/>
      <p:bold r:id="rId21"/>
    </p:embeddedFont>
    <p:embeddedFont>
      <p:font typeface="Calibri" panose="020F0502020204030204" pitchFamily="34" charset="0"/>
      <p:regular r:id="rId22"/>
      <p:bold r:id="rId23"/>
      <p:italic r:id="rId24"/>
      <p:boldItalic r:id="rId25"/>
    </p:embeddedFont>
    <p:embeddedFont>
      <p:font typeface="Candal" panose="020B0604020202020204" charset="0"/>
      <p:regular r:id="rId26"/>
    </p:embeddedFont>
    <p:embeddedFont>
      <p:font typeface="Times New Roman Bold" panose="02020803070505020304" pitchFamily="18" charset="0"/>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11/25/2023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3" Type="http://schemas.openxmlformats.org/officeDocument/2006/relationships/image" Target="../media/image46.svg"/><Relationship Id="rId18" Type="http://schemas.openxmlformats.org/officeDocument/2006/relationships/image" Target="../media/image51.png"/><Relationship Id="rId26" Type="http://schemas.openxmlformats.org/officeDocument/2006/relationships/image" Target="../media/image59.png"/><Relationship Id="rId3" Type="http://schemas.openxmlformats.org/officeDocument/2006/relationships/slideLayout" Target="../slideLayouts/slideLayout7.xml"/><Relationship Id="rId21" Type="http://schemas.openxmlformats.org/officeDocument/2006/relationships/image" Target="../media/image54.svg"/><Relationship Id="rId34" Type="http://schemas.openxmlformats.org/officeDocument/2006/relationships/image" Target="../media/image67.pn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50.svg"/><Relationship Id="rId25" Type="http://schemas.openxmlformats.org/officeDocument/2006/relationships/image" Target="../media/image58.svg"/><Relationship Id="rId33" Type="http://schemas.openxmlformats.org/officeDocument/2006/relationships/image" Target="../media/image66.svg"/><Relationship Id="rId2" Type="http://schemas.openxmlformats.org/officeDocument/2006/relationships/video" Target="../media/media1.mp4"/><Relationship Id="rId16" Type="http://schemas.openxmlformats.org/officeDocument/2006/relationships/image" Target="../media/image49.png"/><Relationship Id="rId20" Type="http://schemas.openxmlformats.org/officeDocument/2006/relationships/image" Target="../media/image53.png"/><Relationship Id="rId29" Type="http://schemas.openxmlformats.org/officeDocument/2006/relationships/image" Target="../media/image62.svg"/><Relationship Id="rId1" Type="http://schemas.microsoft.com/office/2007/relationships/media" Target="../media/media1.mp4"/><Relationship Id="rId6" Type="http://schemas.openxmlformats.org/officeDocument/2006/relationships/image" Target="../media/image39.png"/><Relationship Id="rId11" Type="http://schemas.openxmlformats.org/officeDocument/2006/relationships/image" Target="../media/image44.svg"/><Relationship Id="rId24" Type="http://schemas.openxmlformats.org/officeDocument/2006/relationships/image" Target="../media/image57.png"/><Relationship Id="rId32" Type="http://schemas.openxmlformats.org/officeDocument/2006/relationships/image" Target="../media/image65.png"/><Relationship Id="rId5" Type="http://schemas.openxmlformats.org/officeDocument/2006/relationships/image" Target="../media/image38.svg"/><Relationship Id="rId15" Type="http://schemas.openxmlformats.org/officeDocument/2006/relationships/image" Target="../media/image48.svg"/><Relationship Id="rId23" Type="http://schemas.openxmlformats.org/officeDocument/2006/relationships/image" Target="../media/image56.svg"/><Relationship Id="rId28" Type="http://schemas.openxmlformats.org/officeDocument/2006/relationships/image" Target="../media/image61.png"/><Relationship Id="rId36" Type="http://schemas.openxmlformats.org/officeDocument/2006/relationships/image" Target="../media/image69.jpeg"/><Relationship Id="rId10" Type="http://schemas.openxmlformats.org/officeDocument/2006/relationships/image" Target="../media/image43.png"/><Relationship Id="rId19" Type="http://schemas.openxmlformats.org/officeDocument/2006/relationships/image" Target="../media/image52.svg"/><Relationship Id="rId31" Type="http://schemas.openxmlformats.org/officeDocument/2006/relationships/image" Target="../media/image64.sv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svg"/><Relationship Id="rId30" Type="http://schemas.openxmlformats.org/officeDocument/2006/relationships/image" Target="../media/image63.png"/><Relationship Id="rId35" Type="http://schemas.openxmlformats.org/officeDocument/2006/relationships/image" Target="../media/image68.svg"/><Relationship Id="rId8"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0269029" y="384527"/>
            <a:ext cx="2624228" cy="719185"/>
          </a:xfrm>
          <a:custGeom>
            <a:avLst/>
            <a:gdLst/>
            <a:ahLst/>
            <a:cxnLst/>
            <a:rect l="l" t="t" r="r" b="b"/>
            <a:pathLst>
              <a:path w="2624228" h="719185">
                <a:moveTo>
                  <a:pt x="0" y="0"/>
                </a:moveTo>
                <a:lnTo>
                  <a:pt x="2624227" y="0"/>
                </a:lnTo>
                <a:lnTo>
                  <a:pt x="2624227" y="719185"/>
                </a:lnTo>
                <a:lnTo>
                  <a:pt x="0" y="7191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583569" y="1142643"/>
            <a:ext cx="11120862" cy="2583515"/>
          </a:xfrm>
          <a:prstGeom prst="rect">
            <a:avLst/>
          </a:prstGeom>
        </p:spPr>
        <p:txBody>
          <a:bodyPr lIns="0" tIns="0" rIns="0" bIns="0" rtlCol="0" anchor="t">
            <a:spAutoFit/>
          </a:bodyPr>
          <a:lstStyle/>
          <a:p>
            <a:pPr marL="0" lvl="0" indent="0" algn="ctr">
              <a:lnSpc>
                <a:spcPts val="6795"/>
              </a:lnSpc>
            </a:pPr>
            <a:r>
              <a:rPr lang="en-US" sz="6175">
                <a:solidFill>
                  <a:srgbClr val="0A2246"/>
                </a:solidFill>
                <a:latin typeface="Candal" panose="02000503000000020004"/>
              </a:rPr>
              <a:t>MIDTERM PROJECT</a:t>
            </a:r>
          </a:p>
          <a:p>
            <a:pPr marL="0" lvl="0" indent="0" algn="ctr">
              <a:lnSpc>
                <a:spcPts val="6795"/>
              </a:lnSpc>
            </a:pPr>
            <a:r>
              <a:rPr lang="en-US" sz="6175">
                <a:solidFill>
                  <a:srgbClr val="0A2246"/>
                </a:solidFill>
                <a:latin typeface="Candal" panose="02000503000000020004"/>
              </a:rPr>
              <a:t>DESIGN AND ANALYSIS OF ALGORITHMS</a:t>
            </a:r>
          </a:p>
        </p:txBody>
      </p:sp>
      <p:grpSp>
        <p:nvGrpSpPr>
          <p:cNvPr id="4" name="Group 4"/>
          <p:cNvGrpSpPr/>
          <p:nvPr/>
        </p:nvGrpSpPr>
        <p:grpSpPr>
          <a:xfrm>
            <a:off x="16290910" y="954230"/>
            <a:ext cx="556016" cy="557476"/>
            <a:chOff x="0" y="0"/>
            <a:chExt cx="741355" cy="743301"/>
          </a:xfrm>
        </p:grpSpPr>
        <p:sp>
          <p:nvSpPr>
            <p:cNvPr id="5" name="Freeform 5"/>
            <p:cNvSpPr/>
            <p:nvPr/>
          </p:nvSpPr>
          <p:spPr>
            <a:xfrm>
              <a:off x="0" y="127"/>
              <a:ext cx="741299" cy="743204"/>
            </a:xfrm>
            <a:custGeom>
              <a:avLst/>
              <a:gdLst/>
              <a:ahLst/>
              <a:cxnLst/>
              <a:rect l="l" t="t" r="r" b="b"/>
              <a:pathLst>
                <a:path w="741299" h="743204">
                  <a:moveTo>
                    <a:pt x="369697" y="0"/>
                  </a:moveTo>
                  <a:cubicBezTo>
                    <a:pt x="165608" y="0"/>
                    <a:pt x="0" y="167386"/>
                    <a:pt x="0" y="371602"/>
                  </a:cubicBezTo>
                  <a:cubicBezTo>
                    <a:pt x="0" y="577596"/>
                    <a:pt x="165608" y="743204"/>
                    <a:pt x="369697" y="743204"/>
                  </a:cubicBezTo>
                  <a:cubicBezTo>
                    <a:pt x="575818" y="743204"/>
                    <a:pt x="741299" y="577596"/>
                    <a:pt x="741299" y="371602"/>
                  </a:cubicBezTo>
                  <a:cubicBezTo>
                    <a:pt x="741172" y="167386"/>
                    <a:pt x="575691" y="0"/>
                    <a:pt x="369697" y="0"/>
                  </a:cubicBezTo>
                  <a:close/>
                </a:path>
              </a:pathLst>
            </a:custGeom>
            <a:solidFill>
              <a:srgbClr val="404AA9"/>
            </a:solidFill>
          </p:spPr>
        </p:sp>
      </p:grpSp>
      <p:grpSp>
        <p:nvGrpSpPr>
          <p:cNvPr id="6" name="Group 6"/>
          <p:cNvGrpSpPr/>
          <p:nvPr/>
        </p:nvGrpSpPr>
        <p:grpSpPr>
          <a:xfrm>
            <a:off x="16646868" y="310602"/>
            <a:ext cx="400072" cy="399982"/>
            <a:chOff x="0" y="0"/>
            <a:chExt cx="533429" cy="533309"/>
          </a:xfrm>
        </p:grpSpPr>
        <p:sp>
          <p:nvSpPr>
            <p:cNvPr id="7" name="Freeform 7"/>
            <p:cNvSpPr/>
            <p:nvPr/>
          </p:nvSpPr>
          <p:spPr>
            <a:xfrm>
              <a:off x="0" y="0"/>
              <a:ext cx="533273" cy="533273"/>
            </a:xfrm>
            <a:custGeom>
              <a:avLst/>
              <a:gdLst/>
              <a:ahLst/>
              <a:cxnLst/>
              <a:rect l="l" t="t" r="r" b="b"/>
              <a:pathLst>
                <a:path w="533273" h="533273">
                  <a:moveTo>
                    <a:pt x="138557" y="0"/>
                  </a:moveTo>
                  <a:lnTo>
                    <a:pt x="0" y="396621"/>
                  </a:lnTo>
                  <a:lnTo>
                    <a:pt x="396621" y="533273"/>
                  </a:lnTo>
                  <a:lnTo>
                    <a:pt x="533273" y="138557"/>
                  </a:lnTo>
                  <a:lnTo>
                    <a:pt x="138557" y="0"/>
                  </a:lnTo>
                  <a:close/>
                </a:path>
              </a:pathLst>
            </a:custGeom>
            <a:solidFill>
              <a:srgbClr val="FDB724"/>
            </a:solidFill>
          </p:spPr>
        </p:sp>
      </p:grpSp>
      <p:sp>
        <p:nvSpPr>
          <p:cNvPr id="8" name="TextBox 8"/>
          <p:cNvSpPr txBox="1"/>
          <p:nvPr/>
        </p:nvSpPr>
        <p:spPr>
          <a:xfrm>
            <a:off x="4185285" y="8568690"/>
            <a:ext cx="4677410" cy="322580"/>
          </a:xfrm>
          <a:prstGeom prst="rect">
            <a:avLst/>
          </a:prstGeom>
        </p:spPr>
        <p:txBody>
          <a:bodyPr wrap="square" lIns="0" tIns="0" rIns="0" bIns="0" rtlCol="0" anchor="t">
            <a:spAutoFit/>
          </a:bodyPr>
          <a:lstStyle/>
          <a:p>
            <a:pPr marL="0" lvl="0" indent="0" algn="ctr">
              <a:lnSpc>
                <a:spcPts val="2520"/>
              </a:lnSpc>
            </a:pPr>
            <a:r>
              <a:rPr lang="en-US" sz="2800" b="1">
                <a:solidFill>
                  <a:srgbClr val="0A2246"/>
                </a:solidFill>
                <a:effectLst>
                  <a:outerShdw blurRad="38100" dist="38100" dir="2700000" algn="tl">
                    <a:srgbClr val="000000">
                      <a:alpha val="43137"/>
                    </a:srgbClr>
                  </a:outerShdw>
                </a:effectLst>
                <a:latin typeface="Times New Roman" panose="02020603050405020304"/>
              </a:rPr>
              <a:t>Teacher: Nguyễn Chí Thiện</a:t>
            </a:r>
          </a:p>
        </p:txBody>
      </p:sp>
      <p:sp>
        <p:nvSpPr>
          <p:cNvPr id="9" name="TextBox 9"/>
          <p:cNvSpPr txBox="1"/>
          <p:nvPr/>
        </p:nvSpPr>
        <p:spPr>
          <a:xfrm>
            <a:off x="10080625" y="8496300"/>
            <a:ext cx="6361430" cy="1212215"/>
          </a:xfrm>
          <a:prstGeom prst="rect">
            <a:avLst/>
          </a:prstGeom>
        </p:spPr>
        <p:txBody>
          <a:bodyPr wrap="square" lIns="0" tIns="0" rIns="0" bIns="0" rtlCol="0" anchor="t">
            <a:noAutofit/>
          </a:bodyPr>
          <a:lstStyle/>
          <a:p>
            <a:pPr marL="0" lvl="0" indent="0" algn="ctr">
              <a:lnSpc>
                <a:spcPts val="2520"/>
              </a:lnSpc>
            </a:pPr>
            <a:r>
              <a:rPr lang="en-US" sz="2800" b="1">
                <a:solidFill>
                  <a:srgbClr val="0A2246"/>
                </a:solidFill>
                <a:effectLst>
                  <a:outerShdw blurRad="38100" dist="38100" dir="2700000" algn="tl">
                    <a:srgbClr val="000000">
                      <a:alpha val="43137"/>
                    </a:srgbClr>
                  </a:outerShdw>
                </a:effectLst>
                <a:latin typeface="Times New Roman" panose="02020603050405020304"/>
              </a:rPr>
              <a:t>Student: Lê Thành Nhân– 521H0409</a:t>
            </a:r>
          </a:p>
          <a:p>
            <a:pPr marL="914400" lvl="2" indent="457200" algn="ctr">
              <a:lnSpc>
                <a:spcPts val="2520"/>
              </a:lnSpc>
            </a:pPr>
            <a:r>
              <a:rPr lang="en-US" sz="2800" b="1">
                <a:solidFill>
                  <a:srgbClr val="0A2246"/>
                </a:solidFill>
                <a:effectLst>
                  <a:outerShdw blurRad="38100" dist="38100" dir="2700000" algn="tl">
                    <a:srgbClr val="000000">
                      <a:alpha val="43137"/>
                    </a:srgbClr>
                  </a:outerShdw>
                </a:effectLst>
                <a:latin typeface="Times New Roman" panose="02020603050405020304"/>
              </a:rPr>
              <a:t>Lê Tiến Thành – 521H0301</a:t>
            </a:r>
          </a:p>
          <a:p>
            <a:pPr marL="914400" lvl="2" indent="457200" algn="ctr">
              <a:lnSpc>
                <a:spcPts val="2520"/>
              </a:lnSpc>
            </a:pPr>
            <a:r>
              <a:rPr lang="en-US" sz="2800" b="1">
                <a:solidFill>
                  <a:srgbClr val="0A2246"/>
                </a:solidFill>
                <a:effectLst>
                  <a:outerShdw blurRad="38100" dist="38100" dir="2700000" algn="tl">
                    <a:srgbClr val="000000">
                      <a:alpha val="43137"/>
                    </a:srgbClr>
                  </a:outerShdw>
                </a:effectLst>
                <a:latin typeface="Times New Roman" panose="02020603050405020304"/>
              </a:rPr>
              <a:t>   Đặng Thành Đạt – 521H0213</a:t>
            </a:r>
          </a:p>
        </p:txBody>
      </p:sp>
      <p:sp>
        <p:nvSpPr>
          <p:cNvPr id="10" name="Freeform 10"/>
          <p:cNvSpPr/>
          <p:nvPr/>
        </p:nvSpPr>
        <p:spPr>
          <a:xfrm>
            <a:off x="10750381" y="4473955"/>
            <a:ext cx="2682156" cy="3368717"/>
          </a:xfrm>
          <a:custGeom>
            <a:avLst/>
            <a:gdLst/>
            <a:ahLst/>
            <a:cxnLst/>
            <a:rect l="l" t="t" r="r" b="b"/>
            <a:pathLst>
              <a:path w="2682156" h="3368717">
                <a:moveTo>
                  <a:pt x="0" y="0"/>
                </a:moveTo>
                <a:lnTo>
                  <a:pt x="2682156" y="0"/>
                </a:lnTo>
                <a:lnTo>
                  <a:pt x="2682156" y="3368717"/>
                </a:lnTo>
                <a:lnTo>
                  <a:pt x="0" y="33687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4455890" y="4473955"/>
            <a:ext cx="3481301" cy="3368717"/>
          </a:xfrm>
          <a:custGeom>
            <a:avLst/>
            <a:gdLst/>
            <a:ahLst/>
            <a:cxnLst/>
            <a:rect l="l" t="t" r="r" b="b"/>
            <a:pathLst>
              <a:path w="3481301" h="3368717">
                <a:moveTo>
                  <a:pt x="0" y="0"/>
                </a:moveTo>
                <a:lnTo>
                  <a:pt x="3481301" y="0"/>
                </a:lnTo>
                <a:lnTo>
                  <a:pt x="3481301" y="3368717"/>
                </a:lnTo>
                <a:lnTo>
                  <a:pt x="0" y="33687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F4EC"/>
        </a:solidFill>
        <a:effectLst/>
      </p:bgPr>
    </p:bg>
    <p:spTree>
      <p:nvGrpSpPr>
        <p:cNvPr id="1" name=""/>
        <p:cNvGrpSpPr/>
        <p:nvPr/>
      </p:nvGrpSpPr>
      <p:grpSpPr>
        <a:xfrm>
          <a:off x="0" y="0"/>
          <a:ext cx="0" cy="0"/>
          <a:chOff x="0" y="0"/>
          <a:chExt cx="0" cy="0"/>
        </a:xfrm>
      </p:grpSpPr>
      <p:sp>
        <p:nvSpPr>
          <p:cNvPr id="2" name="AutoShape 2"/>
          <p:cNvSpPr/>
          <p:nvPr/>
        </p:nvSpPr>
        <p:spPr>
          <a:xfrm>
            <a:off x="0" y="704643"/>
            <a:ext cx="18288049" cy="9525"/>
          </a:xfrm>
          <a:prstGeom prst="line">
            <a:avLst/>
          </a:prstGeom>
          <a:ln w="19050" cap="flat">
            <a:solidFill>
              <a:srgbClr val="11575C"/>
            </a:solidFill>
            <a:prstDash val="solid"/>
            <a:headEnd type="none" w="sm" len="sm"/>
            <a:tailEnd type="none" w="sm" len="sm"/>
          </a:ln>
        </p:spPr>
      </p:sp>
      <p:sp>
        <p:nvSpPr>
          <p:cNvPr id="3" name="AutoShape 3"/>
          <p:cNvSpPr/>
          <p:nvPr/>
        </p:nvSpPr>
        <p:spPr>
          <a:xfrm flipV="1">
            <a:off x="6908964" y="0"/>
            <a:ext cx="0" cy="10395005"/>
          </a:xfrm>
          <a:prstGeom prst="line">
            <a:avLst/>
          </a:prstGeom>
          <a:ln w="19050" cap="flat">
            <a:solidFill>
              <a:srgbClr val="11575C"/>
            </a:solidFill>
            <a:prstDash val="solid"/>
            <a:headEnd type="none" w="sm" len="sm"/>
            <a:tailEnd type="none" w="sm" len="sm"/>
          </a:ln>
        </p:spPr>
      </p:sp>
      <p:sp>
        <p:nvSpPr>
          <p:cNvPr id="4" name="Freeform 4"/>
          <p:cNvSpPr/>
          <p:nvPr/>
        </p:nvSpPr>
        <p:spPr>
          <a:xfrm>
            <a:off x="273552" y="8229499"/>
            <a:ext cx="2050064" cy="2057601"/>
          </a:xfrm>
          <a:custGeom>
            <a:avLst/>
            <a:gdLst/>
            <a:ahLst/>
            <a:cxnLst/>
            <a:rect l="l" t="t" r="r" b="b"/>
            <a:pathLst>
              <a:path w="2050064" h="2057601">
                <a:moveTo>
                  <a:pt x="0" y="0"/>
                </a:moveTo>
                <a:lnTo>
                  <a:pt x="2050064" y="0"/>
                </a:lnTo>
                <a:lnTo>
                  <a:pt x="2050064" y="2057602"/>
                </a:lnTo>
                <a:lnTo>
                  <a:pt x="0" y="2057602"/>
                </a:lnTo>
                <a:lnTo>
                  <a:pt x="0" y="0"/>
                </a:lnTo>
                <a:close/>
              </a:path>
            </a:pathLst>
          </a:custGeom>
          <a:blipFill>
            <a:blip r:embed="rId2"/>
            <a:stretch>
              <a:fillRect/>
            </a:stretch>
          </a:blipFill>
        </p:spPr>
      </p:sp>
      <p:sp>
        <p:nvSpPr>
          <p:cNvPr id="5" name="Freeform 5"/>
          <p:cNvSpPr/>
          <p:nvPr/>
        </p:nvSpPr>
        <p:spPr>
          <a:xfrm>
            <a:off x="663247" y="-366198"/>
            <a:ext cx="16230600" cy="2160732"/>
          </a:xfrm>
          <a:custGeom>
            <a:avLst/>
            <a:gdLst/>
            <a:ahLst/>
            <a:cxnLst/>
            <a:rect l="l" t="t" r="r" b="b"/>
            <a:pathLst>
              <a:path w="16230600" h="2160732">
                <a:moveTo>
                  <a:pt x="0" y="0"/>
                </a:moveTo>
                <a:lnTo>
                  <a:pt x="16230600" y="0"/>
                </a:lnTo>
                <a:lnTo>
                  <a:pt x="16230600" y="2160732"/>
                </a:lnTo>
                <a:lnTo>
                  <a:pt x="0" y="2160732"/>
                </a:lnTo>
                <a:lnTo>
                  <a:pt x="0" y="0"/>
                </a:lnTo>
                <a:close/>
              </a:path>
            </a:pathLst>
          </a:custGeom>
          <a:blipFill>
            <a:blip r:embed="rId3"/>
            <a:stretch>
              <a:fillRect l="-850" t="-33052" r="-850"/>
            </a:stretch>
          </a:blipFill>
        </p:spPr>
      </p:sp>
      <p:grpSp>
        <p:nvGrpSpPr>
          <p:cNvPr id="6" name="Group 6"/>
          <p:cNvGrpSpPr/>
          <p:nvPr/>
        </p:nvGrpSpPr>
        <p:grpSpPr>
          <a:xfrm>
            <a:off x="7467600" y="1656547"/>
            <a:ext cx="9283700" cy="8896051"/>
            <a:chOff x="-84667" y="-47625"/>
            <a:chExt cx="12378267" cy="11861402"/>
          </a:xfrm>
        </p:grpSpPr>
        <p:sp>
          <p:nvSpPr>
            <p:cNvPr id="7" name="TextBox 7"/>
            <p:cNvSpPr txBox="1"/>
            <p:nvPr/>
          </p:nvSpPr>
          <p:spPr>
            <a:xfrm>
              <a:off x="-84667" y="610683"/>
              <a:ext cx="12293600" cy="11203094"/>
            </a:xfrm>
            <a:prstGeom prst="rect">
              <a:avLst/>
            </a:prstGeom>
          </p:spPr>
          <p:txBody>
            <a:bodyPr lIns="0" tIns="0" rIns="0" bIns="0" rtlCol="0" anchor="t">
              <a:spAutoFit/>
            </a:bodyPr>
            <a:lstStyle/>
            <a:p>
              <a:pPr marL="0" lvl="0" indent="0" algn="l">
                <a:lnSpc>
                  <a:spcPct val="100000"/>
                </a:lnSpc>
                <a:spcBef>
                  <a:spcPct val="0"/>
                </a:spcBef>
              </a:pPr>
              <a:r>
                <a:rPr lang="en-US" sz="2100" b="1" u="none" strike="noStrike">
                  <a:solidFill>
                    <a:srgbClr val="11575C"/>
                  </a:solidFill>
                  <a:latin typeface="Arial" panose="020B0604020202020204"/>
                </a:rPr>
                <a:t>Current Issue with Apriori:</a:t>
              </a:r>
            </a:p>
            <a:p>
              <a:pPr marL="0" lvl="0" indent="0" algn="l">
                <a:lnSpc>
                  <a:spcPct val="100000"/>
                </a:lnSpc>
                <a:spcBef>
                  <a:spcPct val="0"/>
                </a:spcBef>
              </a:pPr>
              <a:endParaRPr lang="en-US" sz="2100" u="none" strike="noStrike">
                <a:solidFill>
                  <a:srgbClr val="11575C"/>
                </a:solidFill>
                <a:latin typeface="Arial" panose="020B0604020202020204"/>
              </a:endParaRPr>
            </a:p>
            <a:p>
              <a:pPr marL="357505" lvl="1" indent="-179070" algn="l">
                <a:lnSpc>
                  <a:spcPct val="100000"/>
                </a:lnSpc>
                <a:spcBef>
                  <a:spcPct val="0"/>
                </a:spcBef>
                <a:buFont typeface="Arial" panose="020B0604020202020204"/>
                <a:buChar char="•"/>
              </a:pPr>
              <a:r>
                <a:rPr lang="en-US" sz="2100" u="none" strike="noStrike">
                  <a:solidFill>
                    <a:srgbClr val="11575C"/>
                  </a:solidFill>
                  <a:latin typeface="Arial" panose="020B0604020202020204"/>
                </a:rPr>
                <a:t>Apriori method leads to inefficiency due to the generation of large candidate sets.</a:t>
              </a:r>
            </a:p>
            <a:p>
              <a:pPr marL="357505" lvl="1" indent="-179070" algn="l">
                <a:lnSpc>
                  <a:spcPct val="100000"/>
                </a:lnSpc>
                <a:spcBef>
                  <a:spcPct val="0"/>
                </a:spcBef>
                <a:buFont typeface="Arial" panose="020B0604020202020204"/>
                <a:buChar char="•"/>
              </a:pPr>
              <a:r>
                <a:rPr lang="en-US" sz="2100" u="none" strike="noStrike">
                  <a:solidFill>
                    <a:srgbClr val="11575C"/>
                  </a:solidFill>
                  <a:latin typeface="Arial" panose="020B0604020202020204"/>
                </a:rPr>
                <a:t>It relies on support to choose candidates.</a:t>
              </a:r>
            </a:p>
            <a:p>
              <a:pPr marL="0" lvl="0" indent="0" algn="l">
                <a:lnSpc>
                  <a:spcPct val="100000"/>
                </a:lnSpc>
                <a:spcBef>
                  <a:spcPct val="0"/>
                </a:spcBef>
              </a:pPr>
              <a:endParaRPr lang="en-US" sz="2100" u="none" strike="noStrike">
                <a:solidFill>
                  <a:srgbClr val="11575C"/>
                </a:solidFill>
                <a:latin typeface="Arial" panose="020B0604020202020204"/>
              </a:endParaRPr>
            </a:p>
            <a:p>
              <a:pPr marL="0" lvl="0" indent="0" algn="l">
                <a:lnSpc>
                  <a:spcPct val="100000"/>
                </a:lnSpc>
                <a:spcBef>
                  <a:spcPct val="0"/>
                </a:spcBef>
              </a:pPr>
              <a:r>
                <a:rPr lang="en-US" sz="2100" b="1" u="none" strike="noStrike">
                  <a:solidFill>
                    <a:srgbClr val="11575C"/>
                  </a:solidFill>
                  <a:latin typeface="Arial" panose="020B0604020202020204"/>
                </a:rPr>
                <a:t>New Constraint:</a:t>
              </a:r>
            </a:p>
            <a:p>
              <a:pPr marL="0" lvl="0" indent="0" algn="l">
                <a:lnSpc>
                  <a:spcPct val="100000"/>
                </a:lnSpc>
                <a:spcBef>
                  <a:spcPct val="0"/>
                </a:spcBef>
              </a:pPr>
              <a:endParaRPr lang="en-US" sz="2100" u="none" strike="noStrike">
                <a:solidFill>
                  <a:srgbClr val="11575C"/>
                </a:solidFill>
                <a:latin typeface="Arial" panose="020B0604020202020204"/>
              </a:endParaRPr>
            </a:p>
            <a:p>
              <a:pPr marL="357505" lvl="1" indent="-179070" algn="l">
                <a:lnSpc>
                  <a:spcPct val="100000"/>
                </a:lnSpc>
                <a:spcBef>
                  <a:spcPct val="0"/>
                </a:spcBef>
                <a:buFont typeface="Arial" panose="020B0604020202020204"/>
                <a:buChar char="•"/>
              </a:pPr>
              <a:r>
                <a:rPr lang="en-US" sz="2100" u="none" strike="noStrike">
                  <a:solidFill>
                    <a:srgbClr val="11575C"/>
                  </a:solidFill>
                  <a:latin typeface="Arial" panose="020B0604020202020204"/>
                </a:rPr>
                <a:t>A useful constraint for PMFI exists: there's a lower limit T2 for E(X).</a:t>
              </a:r>
            </a:p>
            <a:p>
              <a:pPr marL="357505" lvl="1" indent="-179070" algn="l">
                <a:lnSpc>
                  <a:spcPct val="100000"/>
                </a:lnSpc>
                <a:spcBef>
                  <a:spcPct val="0"/>
                </a:spcBef>
                <a:buFont typeface="Arial" panose="020B0604020202020204"/>
                <a:buChar char="•"/>
              </a:pPr>
              <a:r>
                <a:rPr lang="en-US" sz="2100" u="none" strike="noStrike">
                  <a:solidFill>
                    <a:srgbClr val="11575C"/>
                  </a:solidFill>
                  <a:latin typeface="Arial" panose="020B0604020202020204"/>
                </a:rPr>
                <a:t>This presents a criterion for PMFI candidate selection: their expected support must surpass T2.</a:t>
              </a:r>
            </a:p>
            <a:p>
              <a:pPr marL="0" lvl="0" indent="0" algn="l">
                <a:lnSpc>
                  <a:spcPct val="100000"/>
                </a:lnSpc>
                <a:spcBef>
                  <a:spcPct val="0"/>
                </a:spcBef>
              </a:pPr>
              <a:endParaRPr lang="en-US" sz="2100" u="none" strike="noStrike">
                <a:solidFill>
                  <a:srgbClr val="11575C"/>
                </a:solidFill>
                <a:latin typeface="Arial" panose="020B0604020202020204"/>
              </a:endParaRPr>
            </a:p>
            <a:p>
              <a:pPr marL="0" lvl="0" indent="0" algn="l">
                <a:lnSpc>
                  <a:spcPct val="100000"/>
                </a:lnSpc>
                <a:spcBef>
                  <a:spcPct val="0"/>
                </a:spcBef>
              </a:pPr>
              <a:r>
                <a:rPr lang="en-US" sz="2100" b="1" u="none" strike="noStrike">
                  <a:solidFill>
                    <a:srgbClr val="11575C"/>
                  </a:solidFill>
                  <a:latin typeface="Arial" panose="020B0604020202020204"/>
                </a:rPr>
                <a:t>Algorithm CGEB (Candidate Generation based on Expectation):</a:t>
              </a:r>
            </a:p>
            <a:p>
              <a:pPr marL="0" lvl="0" indent="0" algn="l">
                <a:lnSpc>
                  <a:spcPct val="100000"/>
                </a:lnSpc>
                <a:spcBef>
                  <a:spcPct val="0"/>
                </a:spcBef>
              </a:pPr>
              <a:endParaRPr lang="en-US" sz="2100" u="none" strike="noStrike">
                <a:solidFill>
                  <a:srgbClr val="11575C"/>
                </a:solidFill>
                <a:latin typeface="Arial" panose="020B0604020202020204"/>
              </a:endParaRPr>
            </a:p>
            <a:p>
              <a:pPr marL="357505" lvl="1" indent="-179070" algn="l">
                <a:lnSpc>
                  <a:spcPct val="100000"/>
                </a:lnSpc>
                <a:spcBef>
                  <a:spcPct val="0"/>
                </a:spcBef>
                <a:buFont typeface="Arial" panose="020B0604020202020204"/>
                <a:buChar char="•"/>
              </a:pPr>
              <a:r>
                <a:rPr lang="en-US" sz="2100" u="none" strike="noStrike">
                  <a:solidFill>
                    <a:srgbClr val="11575C"/>
                  </a:solidFill>
                  <a:latin typeface="Arial" panose="020B0604020202020204"/>
                </a:rPr>
                <a:t>Utilizes the low expectation constraint to improve upon Apriori.</a:t>
              </a:r>
            </a:p>
            <a:p>
              <a:pPr marL="357505" lvl="1" indent="-179070" algn="l">
                <a:lnSpc>
                  <a:spcPct val="100000"/>
                </a:lnSpc>
                <a:spcBef>
                  <a:spcPct val="0"/>
                </a:spcBef>
                <a:buFont typeface="Arial" panose="020B0604020202020204"/>
                <a:buChar char="•"/>
              </a:pPr>
              <a:r>
                <a:rPr lang="en-US" sz="2100" u="none" strike="noStrike">
                  <a:solidFill>
                    <a:srgbClr val="11575C"/>
                  </a:solidFill>
                  <a:latin typeface="Arial" panose="020B0604020202020204"/>
                </a:rPr>
                <a:t>Computes expectation and variance for PMFI observation (lines 8-10).</a:t>
              </a:r>
            </a:p>
            <a:p>
              <a:pPr marL="357505" lvl="1" indent="-179070" algn="l">
                <a:lnSpc>
                  <a:spcPct val="100000"/>
                </a:lnSpc>
                <a:spcBef>
                  <a:spcPct val="0"/>
                </a:spcBef>
                <a:buFont typeface="Arial" panose="020B0604020202020204"/>
                <a:buChar char="•"/>
              </a:pPr>
              <a:r>
                <a:rPr lang="en-US" sz="2100" u="none" strike="noStrike">
                  <a:solidFill>
                    <a:srgbClr val="11575C"/>
                  </a:solidFill>
                  <a:latin typeface="Arial" panose="020B0604020202020204"/>
                </a:rPr>
                <a:t>Stops scanning when expectation surpasses the low expectation limit and support is above the threshold (lines 12-14).</a:t>
              </a:r>
            </a:p>
            <a:p>
              <a:pPr marL="357505" lvl="1" indent="-179070" algn="l">
                <a:lnSpc>
                  <a:spcPct val="100000"/>
                </a:lnSpc>
                <a:spcBef>
                  <a:spcPct val="0"/>
                </a:spcBef>
                <a:buFont typeface="Arial" panose="020B0604020202020204"/>
                <a:buChar char="•"/>
              </a:pPr>
              <a:r>
                <a:rPr lang="en-US" sz="2100" u="none" strike="noStrike">
                  <a:solidFill>
                    <a:srgbClr val="11575C"/>
                  </a:solidFill>
                  <a:latin typeface="Arial" panose="020B0604020202020204"/>
                </a:rPr>
                <a:t>Halts the procedure if no candidate is generated (line 19).</a:t>
              </a:r>
            </a:p>
            <a:p>
              <a:pPr marL="0" lvl="0" indent="0" algn="l">
                <a:lnSpc>
                  <a:spcPct val="100000"/>
                </a:lnSpc>
                <a:spcBef>
                  <a:spcPct val="0"/>
                </a:spcBef>
              </a:pPr>
              <a:endParaRPr lang="en-US" sz="2100" u="none" strike="noStrike">
                <a:solidFill>
                  <a:srgbClr val="11575C"/>
                </a:solidFill>
                <a:latin typeface="Arial" panose="020B0604020202020204"/>
              </a:endParaRPr>
            </a:p>
            <a:p>
              <a:pPr marL="0" lvl="0" indent="0" algn="l">
                <a:lnSpc>
                  <a:spcPct val="100000"/>
                </a:lnSpc>
                <a:spcBef>
                  <a:spcPct val="0"/>
                </a:spcBef>
              </a:pPr>
              <a:r>
                <a:rPr lang="en-US" sz="2100" b="1" u="none" strike="noStrike">
                  <a:solidFill>
                    <a:srgbClr val="11575C"/>
                  </a:solidFill>
                  <a:latin typeface="Arial" panose="020B0604020202020204"/>
                </a:rPr>
                <a:t>PMFI Expected Support Boundaries:</a:t>
              </a:r>
            </a:p>
            <a:p>
              <a:pPr marL="0" lvl="0" indent="0" algn="l">
                <a:lnSpc>
                  <a:spcPct val="100000"/>
                </a:lnSpc>
                <a:spcBef>
                  <a:spcPct val="0"/>
                </a:spcBef>
              </a:pPr>
              <a:endParaRPr lang="en-US" sz="2100" u="none" strike="noStrike">
                <a:solidFill>
                  <a:srgbClr val="11575C"/>
                </a:solidFill>
                <a:latin typeface="Arial" panose="020B0604020202020204"/>
              </a:endParaRPr>
            </a:p>
            <a:p>
              <a:pPr marL="357505" lvl="1" indent="-179070" algn="l">
                <a:lnSpc>
                  <a:spcPct val="100000"/>
                </a:lnSpc>
                <a:spcBef>
                  <a:spcPct val="0"/>
                </a:spcBef>
                <a:buFont typeface="Arial" panose="020B0604020202020204"/>
                <a:buChar char="•"/>
              </a:pPr>
              <a:r>
                <a:rPr lang="en-US" sz="2100" u="none" strike="noStrike">
                  <a:solidFill>
                    <a:srgbClr val="11575C"/>
                  </a:solidFill>
                  <a:latin typeface="Arial" panose="020B0604020202020204"/>
                </a:rPr>
                <a:t>Next, we discuss reducing the T1 limit, presenting formal lower and upper bounds for PMFI expected support.</a:t>
              </a:r>
            </a:p>
            <a:p>
              <a:pPr marL="0" lvl="0" indent="0" algn="l">
                <a:lnSpc>
                  <a:spcPct val="100000"/>
                </a:lnSpc>
                <a:spcBef>
                  <a:spcPct val="0"/>
                </a:spcBef>
              </a:pPr>
              <a:endParaRPr lang="en-US" sz="2100" u="none" strike="noStrike">
                <a:solidFill>
                  <a:srgbClr val="11575C"/>
                </a:solidFill>
                <a:latin typeface="Arial" panose="020B0604020202020204"/>
              </a:endParaRPr>
            </a:p>
            <a:p>
              <a:pPr algn="l">
                <a:lnSpc>
                  <a:spcPct val="100000"/>
                </a:lnSpc>
                <a:spcBef>
                  <a:spcPct val="0"/>
                </a:spcBef>
              </a:pPr>
              <a:endParaRPr lang="en-US" sz="2100" u="none" strike="noStrike">
                <a:solidFill>
                  <a:srgbClr val="11575C"/>
                </a:solidFill>
                <a:latin typeface="Arial" panose="020B0604020202020204"/>
              </a:endParaRPr>
            </a:p>
          </p:txBody>
        </p:sp>
        <p:sp>
          <p:nvSpPr>
            <p:cNvPr id="8" name="TextBox 8"/>
            <p:cNvSpPr txBox="1"/>
            <p:nvPr/>
          </p:nvSpPr>
          <p:spPr>
            <a:xfrm>
              <a:off x="0" y="-47625"/>
              <a:ext cx="12293600" cy="657860"/>
            </a:xfrm>
            <a:prstGeom prst="rect">
              <a:avLst/>
            </a:prstGeom>
          </p:spPr>
          <p:txBody>
            <a:bodyPr lIns="0" tIns="0" rIns="0" bIns="0" rtlCol="0" anchor="t">
              <a:spAutoFit/>
            </a:bodyPr>
            <a:lstStyle/>
            <a:p>
              <a:pPr marL="0" lvl="0" indent="0" algn="l">
                <a:lnSpc>
                  <a:spcPts val="3850"/>
                </a:lnSpc>
                <a:spcBef>
                  <a:spcPct val="0"/>
                </a:spcBef>
              </a:pPr>
              <a:r>
                <a:rPr lang="en-US" sz="3200">
                  <a:solidFill>
                    <a:srgbClr val="11575C"/>
                  </a:solidFill>
                  <a:latin typeface="Arimo Bold" panose="020B0704020202020204"/>
                </a:rPr>
                <a:t>Enhancing PMFI Candidate Selection</a:t>
              </a:r>
            </a:p>
          </p:txBody>
        </p:sp>
      </p:grpSp>
      <p:sp>
        <p:nvSpPr>
          <p:cNvPr id="9" name="TextBox 9"/>
          <p:cNvSpPr txBox="1"/>
          <p:nvPr/>
        </p:nvSpPr>
        <p:spPr>
          <a:xfrm>
            <a:off x="663247" y="1714591"/>
            <a:ext cx="5483553" cy="3000374"/>
          </a:xfrm>
          <a:prstGeom prst="rect">
            <a:avLst/>
          </a:prstGeom>
        </p:spPr>
        <p:txBody>
          <a:bodyPr lIns="0" tIns="0" rIns="0" bIns="0" rtlCol="0" anchor="t">
            <a:spAutoFit/>
          </a:bodyPr>
          <a:lstStyle/>
          <a:p>
            <a:pPr marL="0" lvl="0" indent="0" algn="l">
              <a:lnSpc>
                <a:spcPts val="7650"/>
              </a:lnSpc>
              <a:spcBef>
                <a:spcPct val="0"/>
              </a:spcBef>
            </a:pPr>
            <a:r>
              <a:rPr lang="en-US" sz="8500" u="none" strike="noStrike">
                <a:solidFill>
                  <a:srgbClr val="11575C"/>
                </a:solidFill>
                <a:latin typeface="Arimo Bold" panose="020B0704020202020204"/>
              </a:rPr>
              <a:t>Create a PMFI candidate</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F4EC"/>
        </a:solidFill>
        <a:effectLst/>
      </p:bgPr>
    </p:bg>
    <p:spTree>
      <p:nvGrpSpPr>
        <p:cNvPr id="1" name=""/>
        <p:cNvGrpSpPr/>
        <p:nvPr/>
      </p:nvGrpSpPr>
      <p:grpSpPr>
        <a:xfrm>
          <a:off x="0" y="0"/>
          <a:ext cx="0" cy="0"/>
          <a:chOff x="0" y="0"/>
          <a:chExt cx="0" cy="0"/>
        </a:xfrm>
      </p:grpSpPr>
      <p:grpSp>
        <p:nvGrpSpPr>
          <p:cNvPr id="2" name="Group 2"/>
          <p:cNvGrpSpPr/>
          <p:nvPr/>
        </p:nvGrpSpPr>
        <p:grpSpPr>
          <a:xfrm>
            <a:off x="8039100" y="2028022"/>
            <a:ext cx="9220200" cy="6525895"/>
            <a:chOff x="0" y="-47625"/>
            <a:chExt cx="12293600" cy="8701194"/>
          </a:xfrm>
        </p:grpSpPr>
        <p:sp>
          <p:nvSpPr>
            <p:cNvPr id="3" name="TextBox 3"/>
            <p:cNvSpPr txBox="1"/>
            <p:nvPr/>
          </p:nvSpPr>
          <p:spPr>
            <a:xfrm>
              <a:off x="0" y="793962"/>
              <a:ext cx="12293600" cy="7859607"/>
            </a:xfrm>
            <a:prstGeom prst="rect">
              <a:avLst/>
            </a:prstGeom>
          </p:spPr>
          <p:txBody>
            <a:bodyPr lIns="0" tIns="0" rIns="0" bIns="0" rtlCol="0" anchor="t">
              <a:noAutofit/>
            </a:bodyPr>
            <a:lstStyle/>
            <a:p>
              <a:pPr algn="l">
                <a:lnSpc>
                  <a:spcPct val="100000"/>
                </a:lnSpc>
              </a:pPr>
              <a:r>
                <a:rPr lang="en-US" sz="2400" b="1" dirty="0">
                  <a:solidFill>
                    <a:srgbClr val="11575C"/>
                  </a:solidFill>
                  <a:latin typeface="Arial" panose="020B0604020202020204"/>
                </a:rPr>
                <a:t>Algorithm 1: CGEB</a:t>
              </a:r>
            </a:p>
            <a:p>
              <a:pPr algn="l">
                <a:lnSpc>
                  <a:spcPct val="100000"/>
                </a:lnSpc>
              </a:pPr>
              <a:r>
                <a:rPr lang="en-US" sz="2400" dirty="0">
                  <a:solidFill>
                    <a:srgbClr val="11575C"/>
                  </a:solidFill>
                  <a:latin typeface="Arial" panose="020B0604020202020204"/>
                </a:rPr>
                <a:t>  </a:t>
              </a:r>
              <a:r>
                <a:rPr lang="en-US" sz="2400" b="1" dirty="0">
                  <a:solidFill>
                    <a:srgbClr val="11575C"/>
                  </a:solidFill>
                  <a:latin typeface="Arial" panose="020B0604020202020204"/>
                </a:rPr>
                <a:t>Function </a:t>
              </a:r>
              <a:r>
                <a:rPr lang="en-US" sz="2400" dirty="0">
                  <a:solidFill>
                    <a:srgbClr val="11575C"/>
                  </a:solidFill>
                  <a:latin typeface="Arial" panose="020B0604020202020204"/>
                </a:rPr>
                <a:t>: </a:t>
              </a:r>
              <a:r>
                <a:rPr lang="en-US" sz="2400" dirty="0" err="1">
                  <a:solidFill>
                    <a:srgbClr val="11575C"/>
                  </a:solidFill>
                  <a:latin typeface="Arial" panose="020B0604020202020204"/>
                </a:rPr>
                <a:t>cgeb</a:t>
              </a:r>
              <a:r>
                <a:rPr lang="en-US" sz="2400" dirty="0">
                  <a:solidFill>
                    <a:srgbClr val="11575C"/>
                  </a:solidFill>
                  <a:latin typeface="Arial" panose="020B0604020202020204"/>
                </a:rPr>
                <a:t>(</a:t>
              </a:r>
              <a:r>
                <a:rPr lang="en-US" sz="2400" dirty="0" err="1">
                  <a:solidFill>
                    <a:srgbClr val="11575C"/>
                  </a:solidFill>
                  <a:latin typeface="Arial" panose="020B0604020202020204"/>
                </a:rPr>
                <a:t>UD,minsup,minpro</a:t>
              </a:r>
              <a:r>
                <a:rPr lang="en-US" sz="2400" dirty="0">
                  <a:solidFill>
                    <a:srgbClr val="11575C"/>
                  </a:solidFill>
                  <a:latin typeface="Arial" panose="020B0604020202020204"/>
                </a:rPr>
                <a:t>)</a:t>
              </a:r>
            </a:p>
            <a:p>
              <a:pPr algn="l">
                <a:lnSpc>
                  <a:spcPct val="100000"/>
                </a:lnSpc>
              </a:pPr>
              <a:r>
                <a:rPr lang="en-US" sz="2400" dirty="0">
                  <a:solidFill>
                    <a:srgbClr val="11575C"/>
                  </a:solidFill>
                  <a:latin typeface="Arial" panose="020B0604020202020204"/>
                </a:rPr>
                <a:t>  </a:t>
              </a:r>
              <a:r>
                <a:rPr lang="en-US" sz="2400" b="1" dirty="0">
                  <a:solidFill>
                    <a:srgbClr val="11575C"/>
                  </a:solidFill>
                  <a:latin typeface="Arial" panose="020B0604020202020204"/>
                </a:rPr>
                <a:t>Input</a:t>
              </a:r>
              <a:r>
                <a:rPr lang="en-US" sz="2400" dirty="0">
                  <a:solidFill>
                    <a:srgbClr val="11575C"/>
                  </a:solidFill>
                  <a:latin typeface="Arial" panose="020B0604020202020204"/>
                </a:rPr>
                <a:t>:</a:t>
              </a:r>
            </a:p>
            <a:p>
              <a:pPr algn="l">
                <a:lnSpc>
                  <a:spcPct val="100000"/>
                </a:lnSpc>
              </a:pPr>
              <a:r>
                <a:rPr lang="en-US" sz="2400" dirty="0">
                  <a:solidFill>
                    <a:srgbClr val="11575C"/>
                  </a:solidFill>
                  <a:latin typeface="Arial" panose="020B0604020202020204"/>
                </a:rPr>
                <a:t>  	+UD: </a:t>
              </a:r>
              <a:r>
                <a:rPr lang="en-US" sz="2400">
                  <a:solidFill>
                    <a:srgbClr val="11575C"/>
                  </a:solidFill>
                  <a:latin typeface="Arial" panose="020B0604020202020204"/>
                </a:rPr>
                <a:t>Uncertain database (dictionary type).</a:t>
              </a:r>
            </a:p>
            <a:p>
              <a:pPr lvl="2" algn="l">
                <a:lnSpc>
                  <a:spcPct val="100000"/>
                </a:lnSpc>
              </a:pPr>
              <a:r>
                <a:rPr lang="en-US" sz="2400" dirty="0">
                  <a:solidFill>
                    <a:srgbClr val="11575C"/>
                  </a:solidFill>
                  <a:latin typeface="Arial" panose="020B0604020202020204"/>
                </a:rPr>
                <a:t>    	Key : Transaction ID</a:t>
              </a:r>
            </a:p>
            <a:p>
              <a:pPr lvl="2" algn="l">
                <a:lnSpc>
                  <a:spcPct val="100000"/>
                </a:lnSpc>
              </a:pPr>
              <a:r>
                <a:rPr lang="en-US" sz="2400" dirty="0">
                  <a:solidFill>
                    <a:srgbClr val="11575C"/>
                  </a:solidFill>
                  <a:latin typeface="Arial" panose="020B0604020202020204"/>
                </a:rPr>
                <a:t>    	Value : List of item within the transaction</a:t>
              </a:r>
            </a:p>
            <a:p>
              <a:pPr lvl="3" algn="l">
                <a:lnSpc>
                  <a:spcPct val="100000"/>
                </a:lnSpc>
              </a:pPr>
              <a:r>
                <a:rPr lang="en-US" sz="2400" dirty="0">
                  <a:solidFill>
                    <a:srgbClr val="11575C"/>
                  </a:solidFill>
                  <a:latin typeface="Arial" panose="020B0604020202020204"/>
                </a:rPr>
                <a:t>    	UD = {  0: [item_1, item_2, ...],</a:t>
              </a:r>
            </a:p>
            <a:p>
              <a:pPr lvl="3" algn="l">
                <a:lnSpc>
                  <a:spcPct val="100000"/>
                </a:lnSpc>
              </a:pPr>
              <a:r>
                <a:rPr lang="en-US" sz="2400" dirty="0">
                  <a:solidFill>
                    <a:srgbClr val="11575C"/>
                  </a:solidFill>
                  <a:latin typeface="Arial" panose="020B0604020202020204"/>
                </a:rPr>
                <a:t>                   1: [item_2, item_3, ...],..}</a:t>
              </a:r>
            </a:p>
            <a:p>
              <a:pPr algn="l">
                <a:lnSpc>
                  <a:spcPct val="100000"/>
                </a:lnSpc>
              </a:pPr>
              <a:r>
                <a:rPr lang="en-US" sz="2400" dirty="0">
                  <a:solidFill>
                    <a:srgbClr val="11575C"/>
                  </a:solidFill>
                  <a:latin typeface="Arial" panose="020B0604020202020204"/>
                </a:rPr>
                <a:t>  	+</a:t>
              </a:r>
              <a:r>
                <a:rPr lang="en-US" sz="2400" dirty="0" err="1">
                  <a:solidFill>
                    <a:srgbClr val="11575C"/>
                  </a:solidFill>
                  <a:latin typeface="Arial" panose="020B0604020202020204"/>
                </a:rPr>
                <a:t>minsup</a:t>
              </a:r>
              <a:r>
                <a:rPr lang="en-US" sz="2400" dirty="0">
                  <a:solidFill>
                    <a:srgbClr val="11575C"/>
                  </a:solidFill>
                  <a:latin typeface="Arial" panose="020B0604020202020204"/>
                </a:rPr>
                <a:t> : Integer - Minimum threshold T for desired support .</a:t>
              </a:r>
            </a:p>
            <a:p>
              <a:pPr algn="l">
                <a:lnSpc>
                  <a:spcPct val="100000"/>
                </a:lnSpc>
              </a:pPr>
              <a:r>
                <a:rPr lang="en-US" sz="2400" dirty="0">
                  <a:solidFill>
                    <a:srgbClr val="11575C"/>
                  </a:solidFill>
                  <a:latin typeface="Arial" panose="020B0604020202020204"/>
                </a:rPr>
                <a:t>  	+</a:t>
              </a:r>
              <a:r>
                <a:rPr lang="en-US" sz="2400" dirty="0" err="1">
                  <a:solidFill>
                    <a:srgbClr val="11575C"/>
                  </a:solidFill>
                  <a:latin typeface="Arial" panose="020B0604020202020204"/>
                </a:rPr>
                <a:t>minpro</a:t>
              </a:r>
              <a:r>
                <a:rPr lang="en-US" sz="2400" dirty="0">
                  <a:solidFill>
                    <a:srgbClr val="11575C"/>
                  </a:solidFill>
                  <a:latin typeface="Arial" panose="020B0604020202020204"/>
                </a:rPr>
                <a:t>: Float - Minimum threshold τ for desired probability .</a:t>
              </a:r>
            </a:p>
            <a:p>
              <a:pPr algn="l">
                <a:lnSpc>
                  <a:spcPct val="100000"/>
                </a:lnSpc>
              </a:pPr>
              <a:endParaRPr lang="en-US" sz="2400" dirty="0">
                <a:solidFill>
                  <a:srgbClr val="11575C"/>
                </a:solidFill>
                <a:latin typeface="Arial" panose="020B0604020202020204"/>
              </a:endParaRPr>
            </a:p>
            <a:p>
              <a:pPr algn="l">
                <a:lnSpc>
                  <a:spcPct val="100000"/>
                </a:lnSpc>
              </a:pPr>
              <a:r>
                <a:rPr lang="en-US" sz="2400" dirty="0">
                  <a:solidFill>
                    <a:srgbClr val="11575C"/>
                  </a:solidFill>
                  <a:latin typeface="Arial" panose="020B0604020202020204"/>
                </a:rPr>
                <a:t>  </a:t>
              </a:r>
              <a:r>
                <a:rPr lang="en-US" sz="2400" b="1" dirty="0">
                  <a:solidFill>
                    <a:srgbClr val="11575C"/>
                  </a:solidFill>
                  <a:latin typeface="Arial" panose="020B0604020202020204"/>
                </a:rPr>
                <a:t>Output</a:t>
              </a:r>
              <a:r>
                <a:rPr lang="en-US" sz="2400" dirty="0">
                  <a:solidFill>
                    <a:srgbClr val="11575C"/>
                  </a:solidFill>
                  <a:latin typeface="Arial" panose="020B0604020202020204"/>
                </a:rPr>
                <a:t>:</a:t>
              </a:r>
            </a:p>
            <a:p>
              <a:pPr algn="l">
                <a:lnSpc>
                  <a:spcPct val="100000"/>
                </a:lnSpc>
              </a:pPr>
              <a:r>
                <a:rPr lang="en-US" sz="2400" dirty="0">
                  <a:solidFill>
                    <a:srgbClr val="11575C"/>
                  </a:solidFill>
                  <a:latin typeface="Arial" panose="020B0604020202020204"/>
                </a:rPr>
                <a:t>  	+C: List - Contains the generated candidate </a:t>
              </a:r>
              <a:r>
                <a:rPr lang="en-US" sz="2400" dirty="0" err="1">
                  <a:solidFill>
                    <a:srgbClr val="11575C"/>
                  </a:solidFill>
                  <a:latin typeface="Arial" panose="020B0604020202020204"/>
                </a:rPr>
                <a:t>itemsets</a:t>
              </a:r>
              <a:r>
                <a:rPr lang="en-US" sz="2400" dirty="0">
                  <a:solidFill>
                    <a:srgbClr val="11575C"/>
                  </a:solidFill>
                  <a:latin typeface="Arial" panose="020B0604020202020204"/>
                </a:rPr>
                <a:t> for frequent </a:t>
              </a:r>
              <a:r>
                <a:rPr lang="en-US" sz="2400" dirty="0" err="1">
                  <a:solidFill>
                    <a:srgbClr val="11575C"/>
                  </a:solidFill>
                  <a:latin typeface="Arial" panose="020B0604020202020204"/>
                </a:rPr>
                <a:t>itemsets</a:t>
              </a:r>
              <a:r>
                <a:rPr lang="en-US" sz="2400" dirty="0">
                  <a:solidFill>
                    <a:srgbClr val="11575C"/>
                  </a:solidFill>
                  <a:latin typeface="Arial" panose="020B0604020202020204"/>
                </a:rPr>
                <a:t>.</a:t>
              </a:r>
            </a:p>
            <a:p>
              <a:pPr algn="l">
                <a:lnSpc>
                  <a:spcPct val="100000"/>
                </a:lnSpc>
              </a:pPr>
              <a:r>
                <a:rPr lang="en-US" sz="2400" dirty="0">
                  <a:solidFill>
                    <a:srgbClr val="11575C"/>
                  </a:solidFill>
                  <a:latin typeface="Arial" panose="020B0604020202020204"/>
                </a:rPr>
                <a:t>  Each itemset is represented as a tuple containing:</a:t>
              </a:r>
            </a:p>
            <a:p>
              <a:pPr lvl="2" algn="l">
                <a:lnSpc>
                  <a:spcPct val="100000"/>
                </a:lnSpc>
              </a:pPr>
              <a:r>
                <a:rPr lang="en-US" sz="2400" dirty="0">
                  <a:solidFill>
                    <a:srgbClr val="11575C"/>
                  </a:solidFill>
                  <a:latin typeface="Arial" panose="020B0604020202020204"/>
                </a:rPr>
                <a:t>    X: itemset.</a:t>
              </a:r>
            </a:p>
            <a:p>
              <a:pPr lvl="2" algn="l">
                <a:lnSpc>
                  <a:spcPct val="100000"/>
                </a:lnSpc>
              </a:pPr>
              <a:r>
                <a:rPr lang="en-US" sz="2400" dirty="0">
                  <a:solidFill>
                    <a:srgbClr val="11575C"/>
                  </a:solidFill>
                  <a:latin typeface="Arial" panose="020B0604020202020204"/>
                </a:rPr>
                <a:t>    E: Float - Expected support.</a:t>
              </a:r>
            </a:p>
            <a:p>
              <a:pPr lvl="2" algn="l">
                <a:lnSpc>
                  <a:spcPct val="100000"/>
                </a:lnSpc>
              </a:pPr>
              <a:r>
                <a:rPr lang="en-US" sz="2400" dirty="0">
                  <a:solidFill>
                    <a:srgbClr val="11575C"/>
                  </a:solidFill>
                  <a:latin typeface="Arial" panose="020B0604020202020204"/>
                </a:rPr>
                <a:t>    Var: Float - Variance.</a:t>
              </a:r>
            </a:p>
            <a:p>
              <a:pPr lvl="2" algn="l">
                <a:lnSpc>
                  <a:spcPct val="100000"/>
                </a:lnSpc>
              </a:pPr>
              <a:r>
                <a:rPr lang="en-US" sz="2400" dirty="0">
                  <a:solidFill>
                    <a:srgbClr val="11575C"/>
                  </a:solidFill>
                  <a:latin typeface="Arial" panose="020B0604020202020204"/>
                </a:rPr>
                <a:t>    count: Integer - Count of transactions containing the item or itemset</a:t>
              </a:r>
              <a:r>
                <a:rPr lang="en-US" sz="2000" dirty="0">
                  <a:solidFill>
                    <a:srgbClr val="11575C"/>
                  </a:solidFill>
                  <a:latin typeface="Arial" panose="020B0604020202020204"/>
                </a:rPr>
                <a:t>.</a:t>
              </a:r>
            </a:p>
            <a:p>
              <a:pPr algn="l">
                <a:lnSpc>
                  <a:spcPts val="1985"/>
                </a:lnSpc>
                <a:spcBef>
                  <a:spcPct val="0"/>
                </a:spcBef>
              </a:pPr>
              <a:endParaRPr lang="en-US" sz="2000" dirty="0">
                <a:solidFill>
                  <a:srgbClr val="11575C"/>
                </a:solidFill>
                <a:latin typeface="Arial" panose="020B0604020202020204"/>
              </a:endParaRPr>
            </a:p>
          </p:txBody>
        </p:sp>
        <p:sp>
          <p:nvSpPr>
            <p:cNvPr id="4" name="TextBox 4"/>
            <p:cNvSpPr txBox="1"/>
            <p:nvPr/>
          </p:nvSpPr>
          <p:spPr>
            <a:xfrm>
              <a:off x="0" y="-47625"/>
              <a:ext cx="12293600" cy="645160"/>
            </a:xfrm>
            <a:prstGeom prst="rect">
              <a:avLst/>
            </a:prstGeom>
          </p:spPr>
          <p:txBody>
            <a:bodyPr lIns="0" tIns="0" rIns="0" bIns="0" rtlCol="0" anchor="t">
              <a:spAutoFit/>
            </a:bodyPr>
            <a:lstStyle/>
            <a:p>
              <a:pPr marL="0" lvl="0" indent="0" algn="l">
                <a:lnSpc>
                  <a:spcPts val="3850"/>
                </a:lnSpc>
                <a:spcBef>
                  <a:spcPct val="0"/>
                </a:spcBef>
              </a:pPr>
              <a:r>
                <a:rPr lang="en-US" sz="2960">
                  <a:solidFill>
                    <a:srgbClr val="11575C"/>
                  </a:solidFill>
                  <a:latin typeface="Arimo Bold" panose="020B0704020202020204"/>
                </a:rPr>
                <a:t>CGEB ALGORITHM</a:t>
              </a:r>
            </a:p>
          </p:txBody>
        </p:sp>
      </p:grpSp>
      <p:sp>
        <p:nvSpPr>
          <p:cNvPr id="5" name="TextBox 5"/>
          <p:cNvSpPr txBox="1"/>
          <p:nvPr/>
        </p:nvSpPr>
        <p:spPr>
          <a:xfrm>
            <a:off x="807458" y="1690556"/>
            <a:ext cx="5121854" cy="3000374"/>
          </a:xfrm>
          <a:prstGeom prst="rect">
            <a:avLst/>
          </a:prstGeom>
        </p:spPr>
        <p:txBody>
          <a:bodyPr lIns="0" tIns="0" rIns="0" bIns="0" rtlCol="0" anchor="t">
            <a:spAutoFit/>
          </a:bodyPr>
          <a:lstStyle/>
          <a:p>
            <a:pPr marL="0" lvl="0" indent="0" algn="l">
              <a:lnSpc>
                <a:spcPts val="7650"/>
              </a:lnSpc>
              <a:spcBef>
                <a:spcPct val="0"/>
              </a:spcBef>
            </a:pPr>
            <a:r>
              <a:rPr lang="en-US" sz="8500" u="none" strike="noStrike">
                <a:solidFill>
                  <a:srgbClr val="11575C"/>
                </a:solidFill>
                <a:latin typeface="Arimo Bold" panose="020B0704020202020204"/>
              </a:rPr>
              <a:t>Create a PMFI candidate</a:t>
            </a:r>
          </a:p>
        </p:txBody>
      </p:sp>
      <p:sp>
        <p:nvSpPr>
          <p:cNvPr id="6" name="AutoShape 6"/>
          <p:cNvSpPr/>
          <p:nvPr/>
        </p:nvSpPr>
        <p:spPr>
          <a:xfrm>
            <a:off x="0" y="704643"/>
            <a:ext cx="18288049" cy="9525"/>
          </a:xfrm>
          <a:prstGeom prst="line">
            <a:avLst/>
          </a:prstGeom>
          <a:ln w="19050" cap="flat">
            <a:solidFill>
              <a:srgbClr val="11575C"/>
            </a:solidFill>
            <a:prstDash val="solid"/>
            <a:headEnd type="none" w="sm" len="sm"/>
            <a:tailEnd type="none" w="sm" len="sm"/>
          </a:ln>
        </p:spPr>
      </p:sp>
      <p:sp>
        <p:nvSpPr>
          <p:cNvPr id="7" name="AutoShape 7"/>
          <p:cNvSpPr/>
          <p:nvPr/>
        </p:nvSpPr>
        <p:spPr>
          <a:xfrm flipV="1">
            <a:off x="6908964" y="0"/>
            <a:ext cx="0" cy="10395005"/>
          </a:xfrm>
          <a:prstGeom prst="line">
            <a:avLst/>
          </a:prstGeom>
          <a:ln w="19050" cap="flat">
            <a:solidFill>
              <a:srgbClr val="11575C"/>
            </a:solidFill>
            <a:prstDash val="solid"/>
            <a:headEnd type="none" w="sm" len="sm"/>
            <a:tailEnd type="none" w="sm" len="sm"/>
          </a:ln>
        </p:spPr>
      </p:sp>
      <p:sp>
        <p:nvSpPr>
          <p:cNvPr id="8" name="Freeform 8"/>
          <p:cNvSpPr/>
          <p:nvPr/>
        </p:nvSpPr>
        <p:spPr>
          <a:xfrm>
            <a:off x="663247" y="-366198"/>
            <a:ext cx="16230600" cy="2160732"/>
          </a:xfrm>
          <a:custGeom>
            <a:avLst/>
            <a:gdLst/>
            <a:ahLst/>
            <a:cxnLst/>
            <a:rect l="l" t="t" r="r" b="b"/>
            <a:pathLst>
              <a:path w="16230600" h="2160732">
                <a:moveTo>
                  <a:pt x="0" y="0"/>
                </a:moveTo>
                <a:lnTo>
                  <a:pt x="16230600" y="0"/>
                </a:lnTo>
                <a:lnTo>
                  <a:pt x="16230600" y="2160732"/>
                </a:lnTo>
                <a:lnTo>
                  <a:pt x="0" y="2160732"/>
                </a:lnTo>
                <a:lnTo>
                  <a:pt x="0" y="0"/>
                </a:lnTo>
                <a:close/>
              </a:path>
            </a:pathLst>
          </a:custGeom>
          <a:blipFill>
            <a:blip r:embed="rId2"/>
            <a:stretch>
              <a:fillRect l="-850" t="-33052" r="-850"/>
            </a:stretch>
          </a:blipFill>
        </p:spPr>
      </p:sp>
      <p:sp>
        <p:nvSpPr>
          <p:cNvPr id="9" name="Freeform 9"/>
          <p:cNvSpPr/>
          <p:nvPr/>
        </p:nvSpPr>
        <p:spPr>
          <a:xfrm>
            <a:off x="273552" y="8229499"/>
            <a:ext cx="2050064" cy="2057601"/>
          </a:xfrm>
          <a:custGeom>
            <a:avLst/>
            <a:gdLst/>
            <a:ahLst/>
            <a:cxnLst/>
            <a:rect l="l" t="t" r="r" b="b"/>
            <a:pathLst>
              <a:path w="2050064" h="2057601">
                <a:moveTo>
                  <a:pt x="0" y="0"/>
                </a:moveTo>
                <a:lnTo>
                  <a:pt x="2050064" y="0"/>
                </a:lnTo>
                <a:lnTo>
                  <a:pt x="2050064" y="2057602"/>
                </a:lnTo>
                <a:lnTo>
                  <a:pt x="0" y="2057602"/>
                </a:lnTo>
                <a:lnTo>
                  <a:pt x="0" y="0"/>
                </a:lnTo>
                <a:close/>
              </a:path>
            </a:pathLst>
          </a:custGeom>
          <a:blipFill>
            <a:blip r:embed="rId3"/>
            <a:stretch>
              <a:fillRect/>
            </a:stretch>
          </a:blipFill>
        </p:spPr>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F4EC"/>
        </a:solidFill>
        <a:effectLst/>
      </p:bgPr>
    </p:bg>
    <p:spTree>
      <p:nvGrpSpPr>
        <p:cNvPr id="1" name=""/>
        <p:cNvGrpSpPr/>
        <p:nvPr/>
      </p:nvGrpSpPr>
      <p:grpSpPr>
        <a:xfrm>
          <a:off x="0" y="0"/>
          <a:ext cx="0" cy="0"/>
          <a:chOff x="0" y="0"/>
          <a:chExt cx="0" cy="0"/>
        </a:xfrm>
      </p:grpSpPr>
      <p:sp>
        <p:nvSpPr>
          <p:cNvPr id="2" name="AutoShape 2"/>
          <p:cNvSpPr/>
          <p:nvPr/>
        </p:nvSpPr>
        <p:spPr>
          <a:xfrm>
            <a:off x="0" y="704643"/>
            <a:ext cx="18288049" cy="9525"/>
          </a:xfrm>
          <a:prstGeom prst="line">
            <a:avLst/>
          </a:prstGeom>
          <a:ln w="19050" cap="flat">
            <a:solidFill>
              <a:srgbClr val="11575C"/>
            </a:solidFill>
            <a:prstDash val="solid"/>
            <a:headEnd type="none" w="sm" len="sm"/>
            <a:tailEnd type="none" w="sm" len="sm"/>
          </a:ln>
        </p:spPr>
      </p:sp>
      <p:sp>
        <p:nvSpPr>
          <p:cNvPr id="3" name="AutoShape 3"/>
          <p:cNvSpPr/>
          <p:nvPr/>
        </p:nvSpPr>
        <p:spPr>
          <a:xfrm flipV="1">
            <a:off x="6908964" y="0"/>
            <a:ext cx="0" cy="10395005"/>
          </a:xfrm>
          <a:prstGeom prst="line">
            <a:avLst/>
          </a:prstGeom>
          <a:ln w="19050" cap="flat">
            <a:solidFill>
              <a:srgbClr val="11575C"/>
            </a:solidFill>
            <a:prstDash val="solid"/>
            <a:headEnd type="none" w="sm" len="sm"/>
            <a:tailEnd type="none" w="sm" len="sm"/>
          </a:ln>
        </p:spPr>
      </p:sp>
      <p:sp>
        <p:nvSpPr>
          <p:cNvPr id="4" name="Freeform 4"/>
          <p:cNvSpPr/>
          <p:nvPr/>
        </p:nvSpPr>
        <p:spPr>
          <a:xfrm>
            <a:off x="7924797" y="3771617"/>
            <a:ext cx="4566667" cy="2116565"/>
          </a:xfrm>
          <a:custGeom>
            <a:avLst/>
            <a:gdLst/>
            <a:ahLst/>
            <a:cxnLst/>
            <a:rect l="l" t="t" r="r" b="b"/>
            <a:pathLst>
              <a:path w="4566667" h="2116565">
                <a:moveTo>
                  <a:pt x="0" y="0"/>
                </a:moveTo>
                <a:lnTo>
                  <a:pt x="4566667" y="0"/>
                </a:lnTo>
                <a:lnTo>
                  <a:pt x="4566667" y="2116566"/>
                </a:lnTo>
                <a:lnTo>
                  <a:pt x="0" y="2116566"/>
                </a:lnTo>
                <a:lnTo>
                  <a:pt x="0" y="0"/>
                </a:lnTo>
                <a:close/>
              </a:path>
            </a:pathLst>
          </a:custGeom>
          <a:blipFill>
            <a:blip r:embed="rId2"/>
            <a:stretch>
              <a:fillRect l="-8619" t="-19452" r="-16188" b="-17033"/>
            </a:stretch>
          </a:blipFill>
        </p:spPr>
      </p:sp>
      <p:sp>
        <p:nvSpPr>
          <p:cNvPr id="5" name="Freeform 5"/>
          <p:cNvSpPr/>
          <p:nvPr/>
        </p:nvSpPr>
        <p:spPr>
          <a:xfrm>
            <a:off x="7858125" y="7734300"/>
            <a:ext cx="9350375" cy="2045335"/>
          </a:xfrm>
          <a:custGeom>
            <a:avLst/>
            <a:gdLst/>
            <a:ahLst/>
            <a:cxnLst/>
            <a:rect l="l" t="t" r="r" b="b"/>
            <a:pathLst>
              <a:path w="10771592" h="2045157">
                <a:moveTo>
                  <a:pt x="0" y="0"/>
                </a:moveTo>
                <a:lnTo>
                  <a:pt x="10771592" y="0"/>
                </a:lnTo>
                <a:lnTo>
                  <a:pt x="10771592" y="2045157"/>
                </a:lnTo>
                <a:lnTo>
                  <a:pt x="0" y="2045157"/>
                </a:lnTo>
                <a:lnTo>
                  <a:pt x="0" y="0"/>
                </a:lnTo>
                <a:close/>
              </a:path>
            </a:pathLst>
          </a:custGeom>
          <a:blipFill>
            <a:blip r:embed="rId3"/>
            <a:stretch>
              <a:fillRect l="-892" t="-15277" r="-8763" b="-26294"/>
            </a:stretch>
          </a:blipFill>
        </p:spPr>
      </p:sp>
      <p:grpSp>
        <p:nvGrpSpPr>
          <p:cNvPr id="6" name="Group 6"/>
          <p:cNvGrpSpPr/>
          <p:nvPr/>
        </p:nvGrpSpPr>
        <p:grpSpPr>
          <a:xfrm>
            <a:off x="8001000" y="1505923"/>
            <a:ext cx="9258300" cy="2688926"/>
            <a:chOff x="-50800" y="-47625"/>
            <a:chExt cx="12344400" cy="3585235"/>
          </a:xfrm>
        </p:grpSpPr>
        <p:sp>
          <p:nvSpPr>
            <p:cNvPr id="7" name="TextBox 7"/>
            <p:cNvSpPr txBox="1"/>
            <p:nvPr/>
          </p:nvSpPr>
          <p:spPr>
            <a:xfrm>
              <a:off x="-50800" y="704663"/>
              <a:ext cx="12293600" cy="2832947"/>
            </a:xfrm>
            <a:prstGeom prst="rect">
              <a:avLst/>
            </a:prstGeom>
          </p:spPr>
          <p:txBody>
            <a:bodyPr lIns="0" tIns="0" rIns="0" bIns="0" rtlCol="0" anchor="t">
              <a:spAutoFit/>
            </a:bodyPr>
            <a:lstStyle/>
            <a:p>
              <a:pPr>
                <a:lnSpc>
                  <a:spcPct val="100000"/>
                </a:lnSpc>
              </a:pPr>
              <a:r>
                <a:rPr lang="en-US" sz="2100" b="1">
                  <a:solidFill>
                    <a:srgbClr val="11575C"/>
                  </a:solidFill>
                  <a:latin typeface="Arial" panose="020B0604020202020204"/>
                </a:rPr>
                <a:t>Theorem 1</a:t>
              </a:r>
              <a:r>
                <a:rPr lang="en-US" sz="2100">
                  <a:solidFill>
                    <a:srgbClr val="11575C"/>
                  </a:solidFill>
                  <a:latin typeface="Arial" panose="020B0604020202020204"/>
                </a:rPr>
                <a:t>: For an itemset X in uncertain database UD, given the probabilistic support is T1 and probabilistic frequent threshold equals τ , X is a PMFIs candidate if and only if it meets the following two criteria at the same time. Here, S(X) is the support of X, and T2 is the low bound for the support expectation of the PMFIs.</a:t>
              </a:r>
            </a:p>
            <a:p>
              <a:pPr>
                <a:lnSpc>
                  <a:spcPts val="1985"/>
                </a:lnSpc>
              </a:pPr>
              <a:endParaRPr lang="en-US" sz="2100">
                <a:solidFill>
                  <a:srgbClr val="11575C"/>
                </a:solidFill>
                <a:latin typeface="Arial" panose="020B0604020202020204"/>
              </a:endParaRPr>
            </a:p>
            <a:p>
              <a:pPr algn="l">
                <a:lnSpc>
                  <a:spcPts val="1985"/>
                </a:lnSpc>
                <a:spcBef>
                  <a:spcPct val="0"/>
                </a:spcBef>
              </a:pPr>
              <a:endParaRPr lang="en-US" sz="2100">
                <a:solidFill>
                  <a:srgbClr val="11575C"/>
                </a:solidFill>
                <a:latin typeface="Arial" panose="020B0604020202020204"/>
              </a:endParaRPr>
            </a:p>
          </p:txBody>
        </p:sp>
        <p:sp>
          <p:nvSpPr>
            <p:cNvPr id="8" name="TextBox 8"/>
            <p:cNvSpPr txBox="1"/>
            <p:nvPr/>
          </p:nvSpPr>
          <p:spPr>
            <a:xfrm>
              <a:off x="0" y="-47625"/>
              <a:ext cx="12293600" cy="645160"/>
            </a:xfrm>
            <a:prstGeom prst="rect">
              <a:avLst/>
            </a:prstGeom>
          </p:spPr>
          <p:txBody>
            <a:bodyPr lIns="0" tIns="0" rIns="0" bIns="0" rtlCol="0" anchor="t">
              <a:spAutoFit/>
            </a:bodyPr>
            <a:lstStyle/>
            <a:p>
              <a:pPr marL="0" lvl="0" indent="0" algn="l">
                <a:lnSpc>
                  <a:spcPts val="3850"/>
                </a:lnSpc>
                <a:spcBef>
                  <a:spcPct val="0"/>
                </a:spcBef>
              </a:pPr>
              <a:r>
                <a:rPr lang="en-US" sz="2960">
                  <a:solidFill>
                    <a:srgbClr val="11575C"/>
                  </a:solidFill>
                  <a:latin typeface="Arimo Bold" panose="020B0704020202020204"/>
                </a:rPr>
                <a:t>Theorem</a:t>
              </a:r>
            </a:p>
          </p:txBody>
        </p:sp>
      </p:grpSp>
      <p:sp>
        <p:nvSpPr>
          <p:cNvPr id="9" name="TextBox 9"/>
          <p:cNvSpPr txBox="1"/>
          <p:nvPr/>
        </p:nvSpPr>
        <p:spPr>
          <a:xfrm>
            <a:off x="807458" y="1714591"/>
            <a:ext cx="5121854" cy="3000374"/>
          </a:xfrm>
          <a:prstGeom prst="rect">
            <a:avLst/>
          </a:prstGeom>
        </p:spPr>
        <p:txBody>
          <a:bodyPr lIns="0" tIns="0" rIns="0" bIns="0" rtlCol="0" anchor="t">
            <a:spAutoFit/>
          </a:bodyPr>
          <a:lstStyle/>
          <a:p>
            <a:pPr marL="0" lvl="0" indent="0" algn="l">
              <a:lnSpc>
                <a:spcPts val="7650"/>
              </a:lnSpc>
              <a:spcBef>
                <a:spcPct val="0"/>
              </a:spcBef>
            </a:pPr>
            <a:r>
              <a:rPr lang="en-US" sz="8500" u="none" strike="noStrike">
                <a:solidFill>
                  <a:srgbClr val="11575C"/>
                </a:solidFill>
                <a:latin typeface="Arimo Bold" panose="020B0704020202020204"/>
              </a:rPr>
              <a:t>Create a PMFI candidate</a:t>
            </a:r>
          </a:p>
        </p:txBody>
      </p:sp>
      <p:grpSp>
        <p:nvGrpSpPr>
          <p:cNvPr id="10" name="Group 10"/>
          <p:cNvGrpSpPr/>
          <p:nvPr/>
        </p:nvGrpSpPr>
        <p:grpSpPr>
          <a:xfrm>
            <a:off x="7940040" y="4915500"/>
            <a:ext cx="9319260" cy="2751790"/>
            <a:chOff x="-132080" y="-47625"/>
            <a:chExt cx="12425680" cy="3669054"/>
          </a:xfrm>
        </p:grpSpPr>
        <p:sp>
          <p:nvSpPr>
            <p:cNvPr id="11" name="TextBox 11"/>
            <p:cNvSpPr txBox="1"/>
            <p:nvPr/>
          </p:nvSpPr>
          <p:spPr>
            <a:xfrm>
              <a:off x="-132080" y="1558949"/>
              <a:ext cx="12293600" cy="2062480"/>
            </a:xfrm>
            <a:prstGeom prst="rect">
              <a:avLst/>
            </a:prstGeom>
          </p:spPr>
          <p:txBody>
            <a:bodyPr lIns="0" tIns="0" rIns="0" bIns="0" rtlCol="0" anchor="t">
              <a:spAutoFit/>
            </a:bodyPr>
            <a:lstStyle/>
            <a:p>
              <a:pPr>
                <a:lnSpc>
                  <a:spcPct val="100000"/>
                </a:lnSpc>
              </a:pPr>
              <a:r>
                <a:rPr lang="en-US" sz="2100" b="1">
                  <a:solidFill>
                    <a:srgbClr val="11575C"/>
                  </a:solidFill>
                  <a:latin typeface="Arial" panose="020B0604020202020204"/>
                </a:rPr>
                <a:t>Theorem 2:</a:t>
              </a:r>
              <a:r>
                <a:rPr lang="en-US" sz="2100">
                  <a:solidFill>
                    <a:srgbClr val="11575C"/>
                  </a:solidFill>
                  <a:latin typeface="Arial" panose="020B0604020202020204"/>
                </a:rPr>
                <a:t> For an itemset X in uncertain database UD, given the probabilistic support is T and probabilistic frequent threshold equals τ , we can get the lower bound and upper bound of the expectation, denoted lb(E(X)) and ub(E(X) as follows.</a:t>
              </a:r>
            </a:p>
            <a:p>
              <a:pPr algn="l">
                <a:lnSpc>
                  <a:spcPts val="1985"/>
                </a:lnSpc>
                <a:spcBef>
                  <a:spcPct val="0"/>
                </a:spcBef>
              </a:pPr>
              <a:endParaRPr lang="en-US" sz="2100">
                <a:solidFill>
                  <a:srgbClr val="11575C"/>
                </a:solidFill>
                <a:latin typeface="Arial" panose="020B0604020202020204"/>
              </a:endParaRPr>
            </a:p>
          </p:txBody>
        </p:sp>
        <p:sp>
          <p:nvSpPr>
            <p:cNvPr id="12" name="TextBox 12"/>
            <p:cNvSpPr txBox="1"/>
            <p:nvPr/>
          </p:nvSpPr>
          <p:spPr>
            <a:xfrm>
              <a:off x="0" y="-47625"/>
              <a:ext cx="12293600" cy="645160"/>
            </a:xfrm>
            <a:prstGeom prst="rect">
              <a:avLst/>
            </a:prstGeom>
          </p:spPr>
          <p:txBody>
            <a:bodyPr lIns="0" tIns="0" rIns="0" bIns="0" rtlCol="0" anchor="t">
              <a:spAutoFit/>
            </a:bodyPr>
            <a:lstStyle/>
            <a:p>
              <a:pPr marL="0" lvl="0" indent="0" algn="l">
                <a:lnSpc>
                  <a:spcPts val="3850"/>
                </a:lnSpc>
                <a:spcBef>
                  <a:spcPct val="0"/>
                </a:spcBef>
              </a:pPr>
              <a:endParaRPr/>
            </a:p>
          </p:txBody>
        </p:sp>
      </p:grpSp>
      <p:sp>
        <p:nvSpPr>
          <p:cNvPr id="13" name="Freeform 13"/>
          <p:cNvSpPr/>
          <p:nvPr/>
        </p:nvSpPr>
        <p:spPr>
          <a:xfrm>
            <a:off x="663247" y="-366198"/>
            <a:ext cx="16230600" cy="2160732"/>
          </a:xfrm>
          <a:custGeom>
            <a:avLst/>
            <a:gdLst/>
            <a:ahLst/>
            <a:cxnLst/>
            <a:rect l="l" t="t" r="r" b="b"/>
            <a:pathLst>
              <a:path w="16230600" h="2160732">
                <a:moveTo>
                  <a:pt x="0" y="0"/>
                </a:moveTo>
                <a:lnTo>
                  <a:pt x="16230600" y="0"/>
                </a:lnTo>
                <a:lnTo>
                  <a:pt x="16230600" y="2160732"/>
                </a:lnTo>
                <a:lnTo>
                  <a:pt x="0" y="2160732"/>
                </a:lnTo>
                <a:lnTo>
                  <a:pt x="0" y="0"/>
                </a:lnTo>
                <a:close/>
              </a:path>
            </a:pathLst>
          </a:custGeom>
          <a:blipFill>
            <a:blip r:embed="rId4"/>
            <a:stretch>
              <a:fillRect l="-850" t="-33052" r="-850"/>
            </a:stretch>
          </a:blipFill>
        </p:spPr>
      </p:sp>
      <p:sp>
        <p:nvSpPr>
          <p:cNvPr id="14" name="Freeform 14"/>
          <p:cNvSpPr/>
          <p:nvPr/>
        </p:nvSpPr>
        <p:spPr>
          <a:xfrm>
            <a:off x="273552" y="8229499"/>
            <a:ext cx="2050064" cy="2057601"/>
          </a:xfrm>
          <a:custGeom>
            <a:avLst/>
            <a:gdLst/>
            <a:ahLst/>
            <a:cxnLst/>
            <a:rect l="l" t="t" r="r" b="b"/>
            <a:pathLst>
              <a:path w="2050064" h="2057601">
                <a:moveTo>
                  <a:pt x="0" y="0"/>
                </a:moveTo>
                <a:lnTo>
                  <a:pt x="2050064" y="0"/>
                </a:lnTo>
                <a:lnTo>
                  <a:pt x="2050064" y="2057602"/>
                </a:lnTo>
                <a:lnTo>
                  <a:pt x="0" y="2057602"/>
                </a:lnTo>
                <a:lnTo>
                  <a:pt x="0" y="0"/>
                </a:lnTo>
                <a:close/>
              </a:path>
            </a:pathLst>
          </a:custGeom>
          <a:blipFill>
            <a:blip r:embed="rId5"/>
            <a:stretch>
              <a:fillRect/>
            </a:stretch>
          </a:blipFill>
        </p:spPr>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F4E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11925" y="0"/>
                  </a:moveTo>
                  <a:lnTo>
                    <a:pt x="4262801" y="0"/>
                  </a:lnTo>
                  <a:cubicBezTo>
                    <a:pt x="4269387" y="0"/>
                    <a:pt x="4274726" y="5339"/>
                    <a:pt x="4274726" y="11925"/>
                  </a:cubicBezTo>
                  <a:lnTo>
                    <a:pt x="4274726" y="2155542"/>
                  </a:lnTo>
                  <a:cubicBezTo>
                    <a:pt x="4274726" y="2162128"/>
                    <a:pt x="4269387" y="2167467"/>
                    <a:pt x="4262801" y="2167467"/>
                  </a:cubicBezTo>
                  <a:lnTo>
                    <a:pt x="11925" y="2167467"/>
                  </a:lnTo>
                  <a:cubicBezTo>
                    <a:pt x="5339" y="2167467"/>
                    <a:pt x="0" y="2162128"/>
                    <a:pt x="0" y="2155542"/>
                  </a:cubicBezTo>
                  <a:lnTo>
                    <a:pt x="0" y="11925"/>
                  </a:lnTo>
                  <a:cubicBezTo>
                    <a:pt x="0" y="5339"/>
                    <a:pt x="5339" y="0"/>
                    <a:pt x="11925" y="0"/>
                  </a:cubicBezTo>
                  <a:close/>
                </a:path>
              </a:pathLst>
            </a:custGeom>
            <a:solidFill>
              <a:srgbClr val="000000">
                <a:alpha val="0"/>
              </a:srgbClr>
            </a:solidFill>
            <a:ln w="19050" cap="rnd">
              <a:solidFill>
                <a:srgbClr val="000000"/>
              </a:solidFill>
              <a:prstDash val="solid"/>
              <a:round/>
            </a:ln>
          </p:spPr>
        </p:sp>
        <p:sp>
          <p:nvSpPr>
            <p:cNvPr id="4" name="TextBox 4"/>
            <p:cNvSpPr txBox="1"/>
            <p:nvPr/>
          </p:nvSpPr>
          <p:spPr>
            <a:xfrm>
              <a:off x="0" y="-104775"/>
              <a:ext cx="4274726" cy="2272242"/>
            </a:xfrm>
            <a:prstGeom prst="rect">
              <a:avLst/>
            </a:prstGeom>
          </p:spPr>
          <p:txBody>
            <a:bodyPr lIns="50800" tIns="50800" rIns="50800" bIns="50800" rtlCol="0" anchor="ctr"/>
            <a:lstStyle/>
            <a:p>
              <a:pPr algn="ctr">
                <a:lnSpc>
                  <a:spcPts val="3150"/>
                </a:lnSpc>
              </a:pPr>
              <a:endParaRPr/>
            </a:p>
          </p:txBody>
        </p:sp>
      </p:grpSp>
      <p:sp>
        <p:nvSpPr>
          <p:cNvPr id="5" name="TextBox 5"/>
          <p:cNvSpPr txBox="1"/>
          <p:nvPr/>
        </p:nvSpPr>
        <p:spPr>
          <a:xfrm>
            <a:off x="2133600" y="3999230"/>
            <a:ext cx="13679170" cy="3943350"/>
          </a:xfrm>
          <a:prstGeom prst="rect">
            <a:avLst/>
          </a:prstGeom>
        </p:spPr>
        <p:txBody>
          <a:bodyPr lIns="0" tIns="0" rIns="0" bIns="0" rtlCol="0" anchor="t">
            <a:noAutofit/>
          </a:bodyPr>
          <a:lstStyle/>
          <a:p>
            <a:pPr marL="0" lvl="0" indent="0" algn="just">
              <a:lnSpc>
                <a:spcPct val="100000"/>
              </a:lnSpc>
            </a:pPr>
            <a:endParaRPr sz="2400"/>
          </a:p>
          <a:p>
            <a:pPr marL="388620" lvl="1" indent="-194310" algn="just">
              <a:lnSpc>
                <a:spcPct val="100000"/>
              </a:lnSpc>
              <a:buFont typeface="Arial" panose="020B0604020202020204"/>
              <a:buChar char="•"/>
            </a:pPr>
            <a:r>
              <a:rPr lang="en-US" sz="2400" b="1">
                <a:solidFill>
                  <a:srgbClr val="11575C"/>
                </a:solidFill>
                <a:latin typeface="Arial" panose="020B0604020202020204"/>
              </a:rPr>
              <a:t>Frequency Calculation Challenge:</a:t>
            </a:r>
          </a:p>
          <a:p>
            <a:pPr marL="777240" lvl="2" indent="-259080" algn="just">
              <a:lnSpc>
                <a:spcPct val="100000"/>
              </a:lnSpc>
              <a:buFont typeface="Arial" panose="020B0604020202020204"/>
              <a:buChar char="⚬"/>
            </a:pPr>
            <a:r>
              <a:rPr lang="en-US" sz="2400">
                <a:solidFill>
                  <a:srgbClr val="11575C"/>
                </a:solidFill>
                <a:latin typeface="Arial" panose="020B0604020202020204"/>
              </a:rPr>
              <a:t>Computing the probability mass function (pmf) for determining PMFI is time-consuming due to the exponential nature of the possible worlds.</a:t>
            </a:r>
          </a:p>
          <a:p>
            <a:pPr marL="388620" lvl="1" indent="-194310" algn="just">
              <a:lnSpc>
                <a:spcPct val="100000"/>
              </a:lnSpc>
              <a:buFont typeface="Arial" panose="020B0604020202020204"/>
              <a:buChar char="•"/>
            </a:pPr>
            <a:r>
              <a:rPr lang="en-US" sz="2400" b="1">
                <a:solidFill>
                  <a:srgbClr val="11575C"/>
                </a:solidFill>
                <a:latin typeface="Arial" panose="020B0604020202020204"/>
              </a:rPr>
              <a:t>Novel Approach:</a:t>
            </a:r>
          </a:p>
          <a:p>
            <a:pPr marL="777240" lvl="2" indent="-259080" algn="just">
              <a:lnSpc>
                <a:spcPct val="100000"/>
              </a:lnSpc>
              <a:buFont typeface="Arial" panose="020B0604020202020204"/>
              <a:buChar char="⚬"/>
            </a:pPr>
            <a:r>
              <a:rPr lang="en-US" sz="2400">
                <a:solidFill>
                  <a:srgbClr val="11575C"/>
                </a:solidFill>
                <a:latin typeface="Arial" panose="020B0604020202020204"/>
              </a:rPr>
              <a:t>Proposing a new frequency estimation method based on the Central Limit Theorem.</a:t>
            </a:r>
          </a:p>
          <a:p>
            <a:pPr marL="777240" lvl="2" indent="-259080" algn="just">
              <a:lnSpc>
                <a:spcPct val="100000"/>
              </a:lnSpc>
              <a:buFont typeface="Arial" panose="020B0604020202020204"/>
              <a:buChar char="⚬"/>
            </a:pPr>
            <a:r>
              <a:rPr lang="en-US" sz="2400">
                <a:solidFill>
                  <a:srgbClr val="11575C"/>
                </a:solidFill>
                <a:latin typeface="Arial" panose="020B0604020202020204"/>
              </a:rPr>
              <a:t>This estimation method significantly reduces the testing time while preserving accuracy.</a:t>
            </a:r>
          </a:p>
          <a:p>
            <a:pPr marL="388620" lvl="1" indent="-194310" algn="just">
              <a:lnSpc>
                <a:spcPct val="100000"/>
              </a:lnSpc>
              <a:buFont typeface="Arial" panose="020B0604020202020204"/>
              <a:buChar char="•"/>
            </a:pPr>
            <a:r>
              <a:rPr lang="en-US" sz="2400" b="1">
                <a:solidFill>
                  <a:srgbClr val="11575C"/>
                </a:solidFill>
                <a:latin typeface="Arial" panose="020B0604020202020204"/>
              </a:rPr>
              <a:t>Top-Down Testing Framework Application:</a:t>
            </a:r>
          </a:p>
          <a:p>
            <a:pPr marL="777240" lvl="2" indent="-259080" algn="just">
              <a:lnSpc>
                <a:spcPct val="100000"/>
              </a:lnSpc>
              <a:buFont typeface="Arial" panose="020B0604020202020204"/>
              <a:buChar char="⚬"/>
            </a:pPr>
            <a:r>
              <a:rPr lang="en-US" sz="2400">
                <a:solidFill>
                  <a:srgbClr val="11575C"/>
                </a:solidFill>
                <a:latin typeface="Arial" panose="020B0604020202020204"/>
              </a:rPr>
              <a:t>Employing a top-down testing framework, examining candidates arranged by their lengths.</a:t>
            </a:r>
          </a:p>
          <a:p>
            <a:pPr marL="777240" lvl="2" indent="-259080" algn="just">
              <a:lnSpc>
                <a:spcPct val="100000"/>
              </a:lnSpc>
              <a:buFont typeface="Arial" panose="020B0604020202020204"/>
              <a:buChar char="⚬"/>
            </a:pPr>
            <a:r>
              <a:rPr lang="en-US" sz="2400">
                <a:solidFill>
                  <a:srgbClr val="11575C"/>
                </a:solidFill>
                <a:latin typeface="Arial" panose="020B0604020202020204"/>
              </a:rPr>
              <a:t>Demonstrating the inheritance property of the estimation method: when one candidate is confirmed as PMFI, its subsets within candidate set C are also PMFI without further validation.</a:t>
            </a:r>
          </a:p>
          <a:p>
            <a:pPr marL="388620" lvl="1" indent="-194310" algn="just">
              <a:lnSpc>
                <a:spcPct val="100000"/>
              </a:lnSpc>
              <a:buFont typeface="Arial" panose="020B0604020202020204"/>
              <a:buChar char="•"/>
            </a:pPr>
            <a:r>
              <a:rPr lang="en-US" sz="2400" b="1">
                <a:solidFill>
                  <a:srgbClr val="11575C"/>
                </a:solidFill>
                <a:latin typeface="Arial" panose="020B0604020202020204"/>
              </a:rPr>
              <a:t>APFI-MAX Algorithm:</a:t>
            </a:r>
          </a:p>
          <a:p>
            <a:pPr marL="777240" lvl="2" indent="-259080" algn="just">
              <a:lnSpc>
                <a:spcPct val="100000"/>
              </a:lnSpc>
              <a:buFont typeface="Arial" panose="020B0604020202020204"/>
              <a:buChar char="⚬"/>
            </a:pPr>
            <a:r>
              <a:rPr lang="en-US" sz="2400">
                <a:solidFill>
                  <a:srgbClr val="11575C"/>
                </a:solidFill>
                <a:latin typeface="Arial" panose="020B0604020202020204"/>
              </a:rPr>
              <a:t>Introducing the APFI-MAX algorithm, utilizing frequency estimation and top-down framework in Algorithm 2.</a:t>
            </a:r>
          </a:p>
          <a:p>
            <a:pPr marL="0" lvl="0" indent="0" algn="just">
              <a:lnSpc>
                <a:spcPct val="100000"/>
              </a:lnSpc>
            </a:pPr>
            <a:endParaRPr lang="en-US" sz="2400">
              <a:solidFill>
                <a:srgbClr val="11575C"/>
              </a:solidFill>
              <a:latin typeface="Arial" panose="020B0604020202020204"/>
            </a:endParaRPr>
          </a:p>
        </p:txBody>
      </p:sp>
      <p:sp>
        <p:nvSpPr>
          <p:cNvPr id="6" name="AutoShape 6"/>
          <p:cNvSpPr/>
          <p:nvPr/>
        </p:nvSpPr>
        <p:spPr>
          <a:xfrm flipV="1">
            <a:off x="1009015" y="4076700"/>
            <a:ext cx="16250285" cy="31750"/>
          </a:xfrm>
          <a:prstGeom prst="line">
            <a:avLst/>
          </a:prstGeom>
          <a:ln w="19050" cap="flat">
            <a:solidFill>
              <a:srgbClr val="11575C"/>
            </a:solidFill>
            <a:prstDash val="solid"/>
            <a:headEnd type="none" w="sm" len="sm"/>
            <a:tailEnd type="none" w="sm" len="sm"/>
          </a:ln>
        </p:spPr>
      </p:sp>
      <p:sp>
        <p:nvSpPr>
          <p:cNvPr id="7" name="Freeform 7"/>
          <p:cNvSpPr/>
          <p:nvPr/>
        </p:nvSpPr>
        <p:spPr>
          <a:xfrm>
            <a:off x="15531627" y="-67250"/>
            <a:ext cx="3073638" cy="3134325"/>
          </a:xfrm>
          <a:custGeom>
            <a:avLst/>
            <a:gdLst/>
            <a:ahLst/>
            <a:cxnLst/>
            <a:rect l="l" t="t" r="r" b="b"/>
            <a:pathLst>
              <a:path w="3073638" h="3134325">
                <a:moveTo>
                  <a:pt x="0" y="0"/>
                </a:moveTo>
                <a:lnTo>
                  <a:pt x="3073638" y="0"/>
                </a:lnTo>
                <a:lnTo>
                  <a:pt x="3073638" y="3134325"/>
                </a:lnTo>
                <a:lnTo>
                  <a:pt x="0" y="3134325"/>
                </a:lnTo>
                <a:lnTo>
                  <a:pt x="0" y="0"/>
                </a:lnTo>
                <a:close/>
              </a:path>
            </a:pathLst>
          </a:custGeom>
          <a:blipFill>
            <a:blip r:embed="rId2"/>
            <a:stretch>
              <a:fillRect/>
            </a:stretch>
          </a:blipFill>
        </p:spPr>
      </p:sp>
      <p:sp>
        <p:nvSpPr>
          <p:cNvPr id="8" name="Freeform 8"/>
          <p:cNvSpPr/>
          <p:nvPr/>
        </p:nvSpPr>
        <p:spPr>
          <a:xfrm>
            <a:off x="0" y="-67250"/>
            <a:ext cx="3801270" cy="1824610"/>
          </a:xfrm>
          <a:custGeom>
            <a:avLst/>
            <a:gdLst/>
            <a:ahLst/>
            <a:cxnLst/>
            <a:rect l="l" t="t" r="r" b="b"/>
            <a:pathLst>
              <a:path w="3801270" h="1824610">
                <a:moveTo>
                  <a:pt x="0" y="0"/>
                </a:moveTo>
                <a:lnTo>
                  <a:pt x="3801270" y="0"/>
                </a:lnTo>
                <a:lnTo>
                  <a:pt x="3801270" y="1824610"/>
                </a:lnTo>
                <a:lnTo>
                  <a:pt x="0" y="1824610"/>
                </a:lnTo>
                <a:lnTo>
                  <a:pt x="0" y="0"/>
                </a:lnTo>
                <a:close/>
              </a:path>
            </a:pathLst>
          </a:custGeom>
          <a:blipFill>
            <a:blip r:embed="rId3"/>
            <a:stretch>
              <a:fillRect/>
            </a:stretch>
          </a:blipFill>
        </p:spPr>
      </p:sp>
      <p:grpSp>
        <p:nvGrpSpPr>
          <p:cNvPr id="9" name="Group 9"/>
          <p:cNvGrpSpPr/>
          <p:nvPr/>
        </p:nvGrpSpPr>
        <p:grpSpPr>
          <a:xfrm>
            <a:off x="2168524" y="1757360"/>
            <a:ext cx="12788921" cy="2023890"/>
            <a:chOff x="0" y="0"/>
            <a:chExt cx="17051895" cy="2698520"/>
          </a:xfrm>
        </p:grpSpPr>
        <p:sp>
          <p:nvSpPr>
            <p:cNvPr id="10" name="TextBox 10"/>
            <p:cNvSpPr txBox="1"/>
            <p:nvPr/>
          </p:nvSpPr>
          <p:spPr>
            <a:xfrm>
              <a:off x="38676" y="-38100"/>
              <a:ext cx="17013218" cy="1866900"/>
            </a:xfrm>
            <a:prstGeom prst="rect">
              <a:avLst/>
            </a:prstGeom>
          </p:spPr>
          <p:txBody>
            <a:bodyPr lIns="0" tIns="0" rIns="0" bIns="0" rtlCol="0" anchor="t">
              <a:spAutoFit/>
            </a:bodyPr>
            <a:lstStyle/>
            <a:p>
              <a:pPr marL="0" lvl="0" indent="0" algn="l">
                <a:lnSpc>
                  <a:spcPts val="10800"/>
                </a:lnSpc>
                <a:spcBef>
                  <a:spcPct val="0"/>
                </a:spcBef>
              </a:pPr>
              <a:r>
                <a:rPr lang="en-US" sz="9000" u="none">
                  <a:solidFill>
                    <a:srgbClr val="11575C"/>
                  </a:solidFill>
                  <a:latin typeface="Arimo Bold" panose="020B0704020202020204"/>
                </a:rPr>
                <a:t>Validate the PMFI</a:t>
              </a:r>
            </a:p>
          </p:txBody>
        </p:sp>
        <p:sp>
          <p:nvSpPr>
            <p:cNvPr id="11" name="TextBox 11"/>
            <p:cNvSpPr txBox="1"/>
            <p:nvPr/>
          </p:nvSpPr>
          <p:spPr>
            <a:xfrm>
              <a:off x="0" y="2118553"/>
              <a:ext cx="15247784" cy="579967"/>
            </a:xfrm>
            <a:prstGeom prst="rect">
              <a:avLst/>
            </a:prstGeom>
          </p:spPr>
          <p:txBody>
            <a:bodyPr lIns="0" tIns="0" rIns="0" bIns="0" rtlCol="0" anchor="t">
              <a:spAutoFit/>
            </a:bodyPr>
            <a:lstStyle/>
            <a:p>
              <a:pPr marL="0" lvl="0" indent="0">
                <a:lnSpc>
                  <a:spcPts val="3250"/>
                </a:lnSpc>
              </a:pPr>
              <a:r>
                <a:rPr lang="en-US" sz="2500">
                  <a:solidFill>
                    <a:srgbClr val="11575C"/>
                  </a:solidFill>
                  <a:latin typeface="Arial" panose="020B0604020202020204"/>
                </a:rPr>
                <a:t>Confirming PMFI </a:t>
              </a:r>
            </a:p>
          </p:txBody>
        </p:sp>
      </p:gr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F4EC"/>
        </a:solidFill>
        <a:effectLst/>
      </p:bgPr>
    </p:bg>
    <p:spTree>
      <p:nvGrpSpPr>
        <p:cNvPr id="1" name=""/>
        <p:cNvGrpSpPr/>
        <p:nvPr/>
      </p:nvGrpSpPr>
      <p:grpSpPr>
        <a:xfrm>
          <a:off x="0" y="0"/>
          <a:ext cx="0" cy="0"/>
          <a:chOff x="0" y="0"/>
          <a:chExt cx="0" cy="0"/>
        </a:xfrm>
      </p:grpSpPr>
      <p:sp>
        <p:nvSpPr>
          <p:cNvPr id="2" name="TextBox 2"/>
          <p:cNvSpPr txBox="1"/>
          <p:nvPr/>
        </p:nvSpPr>
        <p:spPr>
          <a:xfrm>
            <a:off x="914400" y="3848100"/>
            <a:ext cx="4995545" cy="3316605"/>
          </a:xfrm>
          <a:prstGeom prst="rect">
            <a:avLst/>
          </a:prstGeom>
        </p:spPr>
        <p:txBody>
          <a:bodyPr lIns="0" tIns="0" rIns="0" bIns="0" rtlCol="0" anchor="t">
            <a:noAutofit/>
          </a:bodyPr>
          <a:lstStyle/>
          <a:p>
            <a:pPr marL="0" lvl="0" indent="0" algn="ctr">
              <a:lnSpc>
                <a:spcPts val="8640"/>
              </a:lnSpc>
            </a:pPr>
            <a:r>
              <a:rPr lang="en-US" sz="7200" strike="noStrike">
                <a:solidFill>
                  <a:srgbClr val="11575C"/>
                </a:solidFill>
                <a:latin typeface="Arimo Bold" panose="020B0704020202020204"/>
              </a:rPr>
              <a:t>Validate the PMFI</a:t>
            </a:r>
          </a:p>
        </p:txBody>
      </p:sp>
      <p:sp>
        <p:nvSpPr>
          <p:cNvPr id="4" name="TextBox 4"/>
          <p:cNvSpPr txBox="1"/>
          <p:nvPr/>
        </p:nvSpPr>
        <p:spPr>
          <a:xfrm>
            <a:off x="6951980" y="2400300"/>
            <a:ext cx="10888980" cy="7556500"/>
          </a:xfrm>
          <a:prstGeom prst="rect">
            <a:avLst/>
          </a:prstGeom>
        </p:spPr>
        <p:txBody>
          <a:bodyPr wrap="square" lIns="0" tIns="0" rIns="0" bIns="0" rtlCol="0" anchor="t">
            <a:noAutofit/>
          </a:bodyPr>
          <a:lstStyle/>
          <a:p>
            <a:pPr marL="0" lvl="0" indent="0">
              <a:lnSpc>
                <a:spcPts val="3920"/>
              </a:lnSpc>
              <a:spcBef>
                <a:spcPct val="0"/>
              </a:spcBef>
            </a:pPr>
            <a:r>
              <a:rPr lang="en-US" sz="2800" b="1" strike="noStrike">
                <a:solidFill>
                  <a:srgbClr val="11575C"/>
                </a:solidFill>
                <a:latin typeface="Arial" panose="020B0604020202020204"/>
              </a:rPr>
              <a:t>Function apfi_max(UD,minsup,minpro)</a:t>
            </a:r>
          </a:p>
          <a:p>
            <a:pPr marL="0" lvl="0" indent="0">
              <a:lnSpc>
                <a:spcPts val="3920"/>
              </a:lnSpc>
              <a:spcBef>
                <a:spcPct val="0"/>
              </a:spcBef>
            </a:pPr>
            <a:r>
              <a:rPr lang="en-US" sz="2800" b="1" strike="noStrike">
                <a:solidFill>
                  <a:srgbClr val="11575C"/>
                </a:solidFill>
                <a:latin typeface="Arial" panose="020B0604020202020204"/>
              </a:rPr>
              <a:t>Input</a:t>
            </a:r>
            <a:r>
              <a:rPr lang="en-US" sz="2800" strike="noStrike">
                <a:solidFill>
                  <a:srgbClr val="11575C"/>
                </a:solidFill>
                <a:latin typeface="Arial" panose="020B0604020202020204"/>
              </a:rPr>
              <a:t>:</a:t>
            </a:r>
          </a:p>
          <a:p>
            <a:pPr marL="0" lvl="0" indent="0">
              <a:lnSpc>
                <a:spcPts val="3920"/>
              </a:lnSpc>
              <a:spcBef>
                <a:spcPct val="0"/>
              </a:spcBef>
            </a:pPr>
            <a:r>
              <a:rPr lang="en-US" sz="2800" strike="noStrike">
                <a:solidFill>
                  <a:srgbClr val="11575C"/>
                </a:solidFill>
                <a:latin typeface="Arial" panose="020B0604020202020204"/>
              </a:rPr>
              <a:t>   +UD (Uncertain Database): A dataset containing uncertain information, usually represented as a dictionary.</a:t>
            </a:r>
          </a:p>
          <a:p>
            <a:pPr marL="0" lvl="0" indent="0">
              <a:lnSpc>
                <a:spcPts val="3920"/>
              </a:lnSpc>
              <a:spcBef>
                <a:spcPct val="0"/>
              </a:spcBef>
            </a:pPr>
            <a:r>
              <a:rPr lang="en-US" sz="2800" strike="noStrike">
                <a:solidFill>
                  <a:srgbClr val="11575C"/>
                </a:solidFill>
                <a:latin typeface="Arial" panose="020B0604020202020204"/>
              </a:rPr>
              <a:t>   +minsup: Integer, the minimum threshold for the desired support.</a:t>
            </a:r>
          </a:p>
          <a:p>
            <a:pPr marL="0" lvl="0" indent="0">
              <a:lnSpc>
                <a:spcPts val="3920"/>
              </a:lnSpc>
              <a:spcBef>
                <a:spcPct val="0"/>
              </a:spcBef>
            </a:pPr>
            <a:r>
              <a:rPr lang="en-US" sz="2800" strike="noStrike">
                <a:solidFill>
                  <a:srgbClr val="11575C"/>
                </a:solidFill>
                <a:latin typeface="Arial" panose="020B0604020202020204"/>
              </a:rPr>
              <a:t>   +minpro: Float, the minimum threshold for the desired probability.</a:t>
            </a:r>
          </a:p>
          <a:p>
            <a:pPr marL="0" lvl="0" indent="0">
              <a:lnSpc>
                <a:spcPts val="3920"/>
              </a:lnSpc>
              <a:spcBef>
                <a:spcPct val="0"/>
              </a:spcBef>
            </a:pPr>
            <a:r>
              <a:rPr lang="en-US" sz="2800" b="1" strike="noStrike">
                <a:solidFill>
                  <a:srgbClr val="11575C"/>
                </a:solidFill>
                <a:latin typeface="Arial" panose="020B0604020202020204"/>
              </a:rPr>
              <a:t>Output</a:t>
            </a:r>
            <a:r>
              <a:rPr lang="en-US" sz="2800" strike="noStrike">
                <a:solidFill>
                  <a:srgbClr val="11575C"/>
                </a:solidFill>
                <a:latin typeface="Arial" panose="020B0604020202020204"/>
              </a:rPr>
              <a:t>:</a:t>
            </a:r>
          </a:p>
          <a:p>
            <a:pPr marL="0" lvl="0" indent="0">
              <a:lnSpc>
                <a:spcPts val="3920"/>
              </a:lnSpc>
              <a:spcBef>
                <a:spcPct val="0"/>
              </a:spcBef>
            </a:pPr>
            <a:r>
              <a:rPr lang="en-US" sz="2800" strike="noStrike">
                <a:solidFill>
                  <a:srgbClr val="11575C"/>
                </a:solidFill>
                <a:latin typeface="Arial" panose="020B0604020202020204"/>
              </a:rPr>
              <a:t>   +A list of tuples representing pairs of frequent itemsets: Each tuple contains two itemsets that are frequent based on the given thresholds.</a:t>
            </a:r>
          </a:p>
        </p:txBody>
      </p:sp>
      <p:sp>
        <p:nvSpPr>
          <p:cNvPr id="5" name="Freeform 5"/>
          <p:cNvSpPr/>
          <p:nvPr/>
        </p:nvSpPr>
        <p:spPr>
          <a:xfrm>
            <a:off x="0" y="-67250"/>
            <a:ext cx="3801270" cy="1824610"/>
          </a:xfrm>
          <a:custGeom>
            <a:avLst/>
            <a:gdLst/>
            <a:ahLst/>
            <a:cxnLst/>
            <a:rect l="l" t="t" r="r" b="b"/>
            <a:pathLst>
              <a:path w="3801270" h="1824610">
                <a:moveTo>
                  <a:pt x="0" y="0"/>
                </a:moveTo>
                <a:lnTo>
                  <a:pt x="3801270" y="0"/>
                </a:lnTo>
                <a:lnTo>
                  <a:pt x="3801270" y="1824610"/>
                </a:lnTo>
                <a:lnTo>
                  <a:pt x="0" y="1824610"/>
                </a:lnTo>
                <a:lnTo>
                  <a:pt x="0" y="0"/>
                </a:lnTo>
                <a:close/>
              </a:path>
            </a:pathLst>
          </a:custGeom>
          <a:blipFill>
            <a:blip r:embed="rId2"/>
            <a:stretch>
              <a:fillRect/>
            </a:stretch>
          </a:blipFill>
        </p:spPr>
      </p:sp>
      <p:sp>
        <p:nvSpPr>
          <p:cNvPr id="6" name="Freeform 6"/>
          <p:cNvSpPr/>
          <p:nvPr/>
        </p:nvSpPr>
        <p:spPr>
          <a:xfrm>
            <a:off x="15531627" y="-67250"/>
            <a:ext cx="3073638" cy="3134325"/>
          </a:xfrm>
          <a:custGeom>
            <a:avLst/>
            <a:gdLst/>
            <a:ahLst/>
            <a:cxnLst/>
            <a:rect l="l" t="t" r="r" b="b"/>
            <a:pathLst>
              <a:path w="3073638" h="3134325">
                <a:moveTo>
                  <a:pt x="0" y="0"/>
                </a:moveTo>
                <a:lnTo>
                  <a:pt x="3073638" y="0"/>
                </a:lnTo>
                <a:lnTo>
                  <a:pt x="3073638" y="3134325"/>
                </a:lnTo>
                <a:lnTo>
                  <a:pt x="0" y="3134325"/>
                </a:lnTo>
                <a:lnTo>
                  <a:pt x="0" y="0"/>
                </a:lnTo>
                <a:close/>
              </a:path>
            </a:pathLst>
          </a:custGeom>
          <a:blipFill>
            <a:blip r:embed="rId3"/>
            <a:stretch>
              <a:fillRect/>
            </a:stretch>
          </a:blipFill>
        </p:spPr>
      </p:sp>
      <p:sp>
        <p:nvSpPr>
          <p:cNvPr id="7" name="AutoShape 3"/>
          <p:cNvSpPr/>
          <p:nvPr/>
        </p:nvSpPr>
        <p:spPr>
          <a:xfrm flipV="1">
            <a:off x="6908964" y="0"/>
            <a:ext cx="0" cy="10395005"/>
          </a:xfrm>
          <a:prstGeom prst="line">
            <a:avLst/>
          </a:prstGeom>
          <a:ln w="19050" cap="flat">
            <a:solidFill>
              <a:srgbClr val="11575C"/>
            </a:solidFill>
            <a:prstDash val="solid"/>
            <a:headEnd type="none" w="sm" len="sm"/>
            <a:tailEnd type="none" w="sm" len="sm"/>
          </a:ln>
        </p:spPr>
      </p:sp>
      <p:sp>
        <p:nvSpPr>
          <p:cNvPr id="8" name="AutoShape 6"/>
          <p:cNvSpPr/>
          <p:nvPr/>
        </p:nvSpPr>
        <p:spPr>
          <a:xfrm>
            <a:off x="-228600" y="1756838"/>
            <a:ext cx="18288049" cy="9525"/>
          </a:xfrm>
          <a:prstGeom prst="line">
            <a:avLst/>
          </a:prstGeom>
          <a:ln w="19050" cap="flat">
            <a:solidFill>
              <a:srgbClr val="11575C"/>
            </a:solidFill>
            <a:prstDash val="solid"/>
            <a:headEnd type="none" w="sm" len="sm"/>
            <a:tailEnd type="none" w="sm" len="sm"/>
          </a:ln>
        </p:spPr>
      </p:sp>
      <p:sp>
        <p:nvSpPr>
          <p:cNvPr id="9" name="Text Box 8"/>
          <p:cNvSpPr txBox="1"/>
          <p:nvPr/>
        </p:nvSpPr>
        <p:spPr>
          <a:xfrm>
            <a:off x="9296400" y="555625"/>
            <a:ext cx="6096000" cy="567690"/>
          </a:xfrm>
          <a:prstGeom prst="rect">
            <a:avLst/>
          </a:prstGeom>
          <a:noFill/>
        </p:spPr>
        <p:txBody>
          <a:bodyPr wrap="square" rtlCol="0">
            <a:noAutofit/>
          </a:bodyPr>
          <a:lstStyle/>
          <a:p>
            <a:pPr algn="ctr"/>
            <a:r>
              <a:rPr lang="en-US" sz="4000" b="1">
                <a:solidFill>
                  <a:srgbClr val="11575C"/>
                </a:solidFill>
                <a:latin typeface="Arial" panose="020B0604020202020204"/>
                <a:sym typeface="+mn-ea"/>
              </a:rPr>
              <a:t>APFI-Max algorithm</a:t>
            </a:r>
            <a:endParaRPr lang="en-US" sz="4000" b="1">
              <a:solidFill>
                <a:srgbClr val="11575C"/>
              </a:solidFill>
              <a:latin typeface="Arial" panose="020B0604020202020204"/>
            </a:endParaRPr>
          </a:p>
          <a:p>
            <a:pPr algn="ctr"/>
            <a:endParaRPr lang="en-US" sz="4000" b="1"/>
          </a:p>
        </p:txBody>
      </p:sp>
    </p:spTree>
  </p:cSld>
  <p:clrMapOvr>
    <a:masterClrMapping/>
  </p:clrMapOvr>
  <p:transition spd="slow">
    <p:cover dir="d"/>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F4EC"/>
        </a:solidFill>
        <a:effectLst/>
      </p:bgPr>
    </p:bg>
    <p:spTree>
      <p:nvGrpSpPr>
        <p:cNvPr id="1" name=""/>
        <p:cNvGrpSpPr/>
        <p:nvPr/>
      </p:nvGrpSpPr>
      <p:grpSpPr>
        <a:xfrm>
          <a:off x="0" y="0"/>
          <a:ext cx="0" cy="0"/>
          <a:chOff x="0" y="0"/>
          <a:chExt cx="0" cy="0"/>
        </a:xfrm>
      </p:grpSpPr>
      <p:sp>
        <p:nvSpPr>
          <p:cNvPr id="2" name="TextBox 2"/>
          <p:cNvSpPr txBox="1"/>
          <p:nvPr/>
        </p:nvSpPr>
        <p:spPr>
          <a:xfrm>
            <a:off x="1599564" y="3355039"/>
            <a:ext cx="6687186" cy="2219325"/>
          </a:xfrm>
          <a:prstGeom prst="rect">
            <a:avLst/>
          </a:prstGeom>
        </p:spPr>
        <p:txBody>
          <a:bodyPr lIns="0" tIns="0" rIns="0" bIns="0" rtlCol="0" anchor="t">
            <a:spAutoFit/>
          </a:bodyPr>
          <a:lstStyle/>
          <a:p>
            <a:pPr marL="0" lvl="0" indent="0">
              <a:lnSpc>
                <a:spcPts val="8640"/>
              </a:lnSpc>
            </a:pPr>
            <a:r>
              <a:rPr lang="en-US" sz="7200" strike="noStrike">
                <a:solidFill>
                  <a:srgbClr val="11575C"/>
                </a:solidFill>
                <a:latin typeface="Arimo Bold" panose="020B0704020202020204"/>
              </a:rPr>
              <a:t>Validate the PMFI</a:t>
            </a:r>
          </a:p>
        </p:txBody>
      </p:sp>
      <p:sp>
        <p:nvSpPr>
          <p:cNvPr id="3" name="TextBox 3"/>
          <p:cNvSpPr txBox="1"/>
          <p:nvPr/>
        </p:nvSpPr>
        <p:spPr>
          <a:xfrm>
            <a:off x="8839199" y="495198"/>
            <a:ext cx="6687186" cy="637540"/>
          </a:xfrm>
          <a:prstGeom prst="rect">
            <a:avLst/>
          </a:prstGeom>
        </p:spPr>
        <p:txBody>
          <a:bodyPr lIns="0" tIns="0" rIns="0" bIns="0" rtlCol="0" anchor="t">
            <a:spAutoFit/>
          </a:bodyPr>
          <a:lstStyle/>
          <a:p>
            <a:pPr marL="0" lvl="0" indent="0" algn="ctr">
              <a:lnSpc>
                <a:spcPts val="4975"/>
              </a:lnSpc>
              <a:spcBef>
                <a:spcPct val="0"/>
              </a:spcBef>
            </a:pPr>
            <a:r>
              <a:rPr lang="en-US" sz="4145" b="1">
                <a:solidFill>
                  <a:srgbClr val="11575C"/>
                </a:solidFill>
                <a:latin typeface="Arial" panose="020B0604020202020204"/>
              </a:rPr>
              <a:t>FM algorithm</a:t>
            </a:r>
          </a:p>
        </p:txBody>
      </p:sp>
      <p:sp>
        <p:nvSpPr>
          <p:cNvPr id="4" name="TextBox 4"/>
          <p:cNvSpPr txBox="1"/>
          <p:nvPr/>
        </p:nvSpPr>
        <p:spPr>
          <a:xfrm>
            <a:off x="6934200" y="1790700"/>
            <a:ext cx="11234420" cy="7639050"/>
          </a:xfrm>
          <a:prstGeom prst="rect">
            <a:avLst/>
          </a:prstGeom>
        </p:spPr>
        <p:txBody>
          <a:bodyPr lIns="0" tIns="0" rIns="0" bIns="0" rtlCol="0" anchor="t">
            <a:noAutofit/>
          </a:bodyPr>
          <a:lstStyle/>
          <a:p>
            <a:pPr algn="l">
              <a:lnSpc>
                <a:spcPts val="3920"/>
              </a:lnSpc>
            </a:pPr>
            <a:r>
              <a:rPr lang="en-US" sz="2400">
                <a:solidFill>
                  <a:srgbClr val="11575C"/>
                </a:solidFill>
                <a:latin typeface="Arial" panose="020B0604020202020204"/>
              </a:rPr>
              <a:t> </a:t>
            </a:r>
            <a:r>
              <a:rPr lang="en-US" sz="2400" b="1">
                <a:solidFill>
                  <a:srgbClr val="11575C"/>
                </a:solidFill>
                <a:latin typeface="Arial" panose="020B0604020202020204"/>
              </a:rPr>
              <a:t>Function : fm(minsup,minpro,E,Var)</a:t>
            </a:r>
            <a:endParaRPr lang="en-US" sz="2400">
              <a:solidFill>
                <a:srgbClr val="11575C"/>
              </a:solidFill>
              <a:latin typeface="Arial" panose="020B0604020202020204"/>
            </a:endParaRPr>
          </a:p>
          <a:p>
            <a:pPr algn="l">
              <a:lnSpc>
                <a:spcPts val="3920"/>
              </a:lnSpc>
            </a:pPr>
            <a:r>
              <a:rPr lang="en-US" sz="2400">
                <a:solidFill>
                  <a:srgbClr val="11575C"/>
                </a:solidFill>
                <a:latin typeface="Arial" panose="020B0604020202020204"/>
              </a:rPr>
              <a:t> </a:t>
            </a:r>
            <a:r>
              <a:rPr lang="en-US" sz="2400" b="1">
                <a:solidFill>
                  <a:srgbClr val="11575C"/>
                </a:solidFill>
                <a:latin typeface="Arial" panose="020B0604020202020204"/>
              </a:rPr>
              <a:t>Input</a:t>
            </a:r>
            <a:r>
              <a:rPr lang="en-US" sz="2400">
                <a:solidFill>
                  <a:srgbClr val="11575C"/>
                </a:solidFill>
                <a:latin typeface="Arial" panose="020B0604020202020204"/>
              </a:rPr>
              <a:t>:</a:t>
            </a:r>
          </a:p>
          <a:p>
            <a:pPr algn="l">
              <a:lnSpc>
                <a:spcPts val="3920"/>
              </a:lnSpc>
            </a:pPr>
            <a:r>
              <a:rPr lang="en-US" sz="2400">
                <a:solidFill>
                  <a:srgbClr val="11575C"/>
                </a:solidFill>
                <a:latin typeface="Arial" panose="020B0604020202020204"/>
              </a:rPr>
              <a:t>    	+minsup (Minimum Support): Integer - Represents the minimum threshold for expected support.</a:t>
            </a:r>
          </a:p>
          <a:p>
            <a:pPr algn="l">
              <a:lnSpc>
                <a:spcPts val="3920"/>
              </a:lnSpc>
            </a:pPr>
            <a:r>
              <a:rPr lang="en-US" sz="2400">
                <a:solidFill>
                  <a:srgbClr val="11575C"/>
                </a:solidFill>
                <a:latin typeface="Arial" panose="020B0604020202020204"/>
              </a:rPr>
              <a:t>    	+minpro (Minimum Probability): Float - Represents the minimum threshold for probability of an item.</a:t>
            </a:r>
          </a:p>
          <a:p>
            <a:pPr algn="l">
              <a:lnSpc>
                <a:spcPts val="3920"/>
              </a:lnSpc>
            </a:pPr>
            <a:r>
              <a:rPr lang="en-US" sz="2400">
                <a:solidFill>
                  <a:srgbClr val="11575C"/>
                </a:solidFill>
                <a:latin typeface="Arial" panose="020B0604020202020204"/>
              </a:rPr>
              <a:t>    	+E (Expected Support): Float - Represents the expected support of an item.</a:t>
            </a:r>
          </a:p>
          <a:p>
            <a:pPr algn="l">
              <a:lnSpc>
                <a:spcPts val="3920"/>
              </a:lnSpc>
            </a:pPr>
            <a:r>
              <a:rPr lang="en-US" sz="2400">
                <a:solidFill>
                  <a:srgbClr val="11575C"/>
                </a:solidFill>
                <a:latin typeface="Arial" panose="020B0604020202020204"/>
              </a:rPr>
              <a:t>    	+Var (Variance): Float - Represents the variance associated with the item.</a:t>
            </a:r>
          </a:p>
          <a:p>
            <a:pPr algn="l">
              <a:lnSpc>
                <a:spcPts val="3920"/>
              </a:lnSpc>
            </a:pPr>
            <a:r>
              <a:rPr lang="en-US" sz="2400" b="1">
                <a:solidFill>
                  <a:srgbClr val="11575C"/>
                </a:solidFill>
                <a:latin typeface="Arial" panose="020B0604020202020204"/>
              </a:rPr>
              <a:t>Output</a:t>
            </a:r>
            <a:r>
              <a:rPr lang="en-US" sz="2400">
                <a:solidFill>
                  <a:srgbClr val="11575C"/>
                </a:solidFill>
                <a:latin typeface="Arial" panose="020B0604020202020204"/>
              </a:rPr>
              <a:t>:</a:t>
            </a:r>
          </a:p>
          <a:p>
            <a:pPr algn="l">
              <a:lnSpc>
                <a:spcPts val="3920"/>
              </a:lnSpc>
            </a:pPr>
            <a:r>
              <a:rPr lang="en-US" sz="2400">
                <a:solidFill>
                  <a:srgbClr val="11575C"/>
                </a:solidFill>
                <a:latin typeface="Arial" panose="020B0604020202020204"/>
              </a:rPr>
              <a:t>    	+A Boolean value (True or False):</a:t>
            </a:r>
          </a:p>
          <a:p>
            <a:pPr algn="l">
              <a:lnSpc>
                <a:spcPts val="3920"/>
              </a:lnSpc>
            </a:pPr>
            <a:r>
              <a:rPr lang="en-US" sz="2400">
                <a:solidFill>
                  <a:srgbClr val="11575C"/>
                </a:solidFill>
                <a:latin typeface="Arial" panose="020B0604020202020204"/>
              </a:rPr>
              <a:t>      	      True: If the evaluated itemset has expected support (E) greater than or equal to the minimum support threshold (minsup), or the predicted probability is significantly lower than the minimum probability threshold (minpro).</a:t>
            </a:r>
          </a:p>
          <a:p>
            <a:pPr algn="l">
              <a:lnSpc>
                <a:spcPts val="3920"/>
              </a:lnSpc>
            </a:pPr>
            <a:r>
              <a:rPr lang="en-US" sz="2400">
                <a:solidFill>
                  <a:srgbClr val="11575C"/>
                </a:solidFill>
                <a:latin typeface="Arial" panose="020B0604020202020204"/>
              </a:rPr>
              <a:t>      	       False: If it fails to meet both of the above conditions.</a:t>
            </a:r>
          </a:p>
          <a:p>
            <a:pPr marL="0" lvl="0" indent="0" algn="l">
              <a:lnSpc>
                <a:spcPts val="3920"/>
              </a:lnSpc>
              <a:spcBef>
                <a:spcPct val="0"/>
              </a:spcBef>
            </a:pPr>
            <a:endParaRPr lang="en-US" sz="2400">
              <a:solidFill>
                <a:srgbClr val="11575C"/>
              </a:solidFill>
              <a:latin typeface="Arial" panose="020B0604020202020204"/>
            </a:endParaRPr>
          </a:p>
        </p:txBody>
      </p:sp>
      <p:sp>
        <p:nvSpPr>
          <p:cNvPr id="5" name="Freeform 5"/>
          <p:cNvSpPr/>
          <p:nvPr/>
        </p:nvSpPr>
        <p:spPr>
          <a:xfrm>
            <a:off x="0" y="-67250"/>
            <a:ext cx="3801270" cy="1824610"/>
          </a:xfrm>
          <a:custGeom>
            <a:avLst/>
            <a:gdLst/>
            <a:ahLst/>
            <a:cxnLst/>
            <a:rect l="l" t="t" r="r" b="b"/>
            <a:pathLst>
              <a:path w="3801270" h="1824610">
                <a:moveTo>
                  <a:pt x="0" y="0"/>
                </a:moveTo>
                <a:lnTo>
                  <a:pt x="3801270" y="0"/>
                </a:lnTo>
                <a:lnTo>
                  <a:pt x="3801270" y="1824610"/>
                </a:lnTo>
                <a:lnTo>
                  <a:pt x="0" y="1824610"/>
                </a:lnTo>
                <a:lnTo>
                  <a:pt x="0" y="0"/>
                </a:lnTo>
                <a:close/>
              </a:path>
            </a:pathLst>
          </a:custGeom>
          <a:blipFill>
            <a:blip r:embed="rId3"/>
            <a:stretch>
              <a:fillRect/>
            </a:stretch>
          </a:blipFill>
        </p:spPr>
      </p:sp>
      <p:sp>
        <p:nvSpPr>
          <p:cNvPr id="6" name="Freeform 6"/>
          <p:cNvSpPr/>
          <p:nvPr/>
        </p:nvSpPr>
        <p:spPr>
          <a:xfrm>
            <a:off x="-307497" y="7998477"/>
            <a:ext cx="3073638" cy="3134325"/>
          </a:xfrm>
          <a:custGeom>
            <a:avLst/>
            <a:gdLst/>
            <a:ahLst/>
            <a:cxnLst/>
            <a:rect l="l" t="t" r="r" b="b"/>
            <a:pathLst>
              <a:path w="3073638" h="3134325">
                <a:moveTo>
                  <a:pt x="0" y="0"/>
                </a:moveTo>
                <a:lnTo>
                  <a:pt x="3073638" y="0"/>
                </a:lnTo>
                <a:lnTo>
                  <a:pt x="3073638" y="3134326"/>
                </a:lnTo>
                <a:lnTo>
                  <a:pt x="0" y="3134326"/>
                </a:lnTo>
                <a:lnTo>
                  <a:pt x="0" y="0"/>
                </a:lnTo>
                <a:close/>
              </a:path>
            </a:pathLst>
          </a:custGeom>
          <a:blipFill>
            <a:blip r:embed="rId4"/>
            <a:stretch>
              <a:fillRect/>
            </a:stretch>
          </a:blipFill>
        </p:spPr>
      </p:sp>
      <p:sp>
        <p:nvSpPr>
          <p:cNvPr id="7" name="AutoShape 3"/>
          <p:cNvSpPr/>
          <p:nvPr/>
        </p:nvSpPr>
        <p:spPr>
          <a:xfrm flipV="1">
            <a:off x="6851650" y="0"/>
            <a:ext cx="57785" cy="10287635"/>
          </a:xfrm>
          <a:prstGeom prst="line">
            <a:avLst/>
          </a:prstGeom>
          <a:ln w="19050" cap="flat">
            <a:solidFill>
              <a:srgbClr val="11575C"/>
            </a:solidFill>
            <a:prstDash val="solid"/>
            <a:headEnd type="none" w="sm" len="sm"/>
            <a:tailEnd type="none" w="sm" len="sm"/>
          </a:ln>
        </p:spPr>
      </p:sp>
      <p:sp>
        <p:nvSpPr>
          <p:cNvPr id="8" name="AutoShape 6"/>
          <p:cNvSpPr/>
          <p:nvPr/>
        </p:nvSpPr>
        <p:spPr>
          <a:xfrm>
            <a:off x="-228600" y="1756838"/>
            <a:ext cx="18288049" cy="9525"/>
          </a:xfrm>
          <a:prstGeom prst="line">
            <a:avLst/>
          </a:prstGeom>
          <a:ln w="19050" cap="flat">
            <a:solidFill>
              <a:srgbClr val="11575C"/>
            </a:solidFill>
            <a:prstDash val="solid"/>
            <a:headEnd type="none" w="sm" len="sm"/>
            <a:tailEnd type="none" w="sm" len="sm"/>
          </a:ln>
        </p:spPr>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F4EC"/>
        </a:solidFill>
        <a:effectLst/>
      </p:bgPr>
    </p:bg>
    <p:spTree>
      <p:nvGrpSpPr>
        <p:cNvPr id="1" name=""/>
        <p:cNvGrpSpPr/>
        <p:nvPr/>
      </p:nvGrpSpPr>
      <p:grpSpPr>
        <a:xfrm>
          <a:off x="0" y="0"/>
          <a:ext cx="0" cy="0"/>
          <a:chOff x="0" y="0"/>
          <a:chExt cx="0" cy="0"/>
        </a:xfrm>
      </p:grpSpPr>
      <p:sp>
        <p:nvSpPr>
          <p:cNvPr id="2" name="TextBox 2"/>
          <p:cNvSpPr txBox="1"/>
          <p:nvPr/>
        </p:nvSpPr>
        <p:spPr>
          <a:xfrm>
            <a:off x="1599564" y="3355039"/>
            <a:ext cx="6687186" cy="2219325"/>
          </a:xfrm>
          <a:prstGeom prst="rect">
            <a:avLst/>
          </a:prstGeom>
        </p:spPr>
        <p:txBody>
          <a:bodyPr lIns="0" tIns="0" rIns="0" bIns="0" rtlCol="0" anchor="t">
            <a:spAutoFit/>
          </a:bodyPr>
          <a:lstStyle/>
          <a:p>
            <a:pPr marL="0" lvl="0" indent="0">
              <a:lnSpc>
                <a:spcPts val="8640"/>
              </a:lnSpc>
            </a:pPr>
            <a:r>
              <a:rPr lang="en-US" sz="7200">
                <a:solidFill>
                  <a:srgbClr val="11575C"/>
                </a:solidFill>
                <a:latin typeface="Arimo Bold" panose="020B0704020202020204"/>
              </a:rPr>
              <a:t>Advantages of APFI-MAX</a:t>
            </a:r>
          </a:p>
        </p:txBody>
      </p:sp>
      <p:sp>
        <p:nvSpPr>
          <p:cNvPr id="3" name="TextBox 3"/>
          <p:cNvSpPr txBox="1"/>
          <p:nvPr/>
        </p:nvSpPr>
        <p:spPr>
          <a:xfrm>
            <a:off x="8286750" y="1102360"/>
            <a:ext cx="9525357" cy="7540625"/>
          </a:xfrm>
          <a:prstGeom prst="rect">
            <a:avLst/>
          </a:prstGeom>
        </p:spPr>
        <p:txBody>
          <a:bodyPr lIns="0" tIns="0" rIns="0" bIns="0" rtlCol="0" anchor="t">
            <a:spAutoFit/>
          </a:bodyPr>
          <a:lstStyle/>
          <a:p>
            <a:pPr marL="604520" lvl="1" indent="-302260">
              <a:lnSpc>
                <a:spcPts val="3920"/>
              </a:lnSpc>
              <a:buFont typeface="Arial" panose="020B0604020202020204"/>
              <a:buChar char="•"/>
            </a:pPr>
            <a:r>
              <a:rPr lang="en-US" sz="2800" b="1">
                <a:solidFill>
                  <a:srgbClr val="11575C"/>
                </a:solidFill>
                <a:latin typeface="Arial" panose="020B0604020202020204"/>
              </a:rPr>
              <a:t>Efficiency Improvement:</a:t>
            </a:r>
          </a:p>
          <a:p>
            <a:pPr marL="1209040" lvl="2" indent="-403225">
              <a:lnSpc>
                <a:spcPts val="3920"/>
              </a:lnSpc>
              <a:buFont typeface="Arial" panose="020B0604020202020204"/>
              <a:buChar char="⚬"/>
            </a:pPr>
            <a:r>
              <a:rPr lang="en-US" sz="2800">
                <a:solidFill>
                  <a:srgbClr val="11575C"/>
                </a:solidFill>
                <a:latin typeface="Arial" panose="020B0604020202020204"/>
              </a:rPr>
              <a:t>Reduces computational complexity compared to traditional methods when dealing with probabilistic sensor data.</a:t>
            </a:r>
          </a:p>
          <a:p>
            <a:pPr marL="1209040" lvl="2" indent="-403225">
              <a:lnSpc>
                <a:spcPts val="3920"/>
              </a:lnSpc>
              <a:buFont typeface="Arial" panose="020B0604020202020204"/>
              <a:buChar char="⚬"/>
            </a:pPr>
            <a:r>
              <a:rPr lang="en-US" sz="2800">
                <a:solidFill>
                  <a:srgbClr val="11575C"/>
                </a:solidFill>
                <a:latin typeface="Arial" panose="020B0604020202020204"/>
              </a:rPr>
              <a:t>Utilizes a novel approach for PMFI candidate creation and validation, streamlining the process.</a:t>
            </a:r>
          </a:p>
          <a:p>
            <a:pPr marL="604520" lvl="1" indent="-302260">
              <a:lnSpc>
                <a:spcPts val="3920"/>
              </a:lnSpc>
              <a:buFont typeface="Arial" panose="020B0604020202020204"/>
              <a:buChar char="•"/>
            </a:pPr>
            <a:r>
              <a:rPr lang="en-US" sz="2800" b="1">
                <a:solidFill>
                  <a:srgbClr val="11575C"/>
                </a:solidFill>
                <a:latin typeface="Arial" panose="020B0604020202020204"/>
              </a:rPr>
              <a:t>Time-Saving:</a:t>
            </a:r>
          </a:p>
          <a:p>
            <a:pPr marL="1209040" lvl="2" indent="-403225">
              <a:lnSpc>
                <a:spcPts val="3920"/>
              </a:lnSpc>
              <a:buFont typeface="Arial" panose="020B0604020202020204"/>
              <a:buChar char="⚬"/>
            </a:pPr>
            <a:r>
              <a:rPr lang="en-US" sz="2800">
                <a:solidFill>
                  <a:srgbClr val="11575C"/>
                </a:solidFill>
                <a:latin typeface="Arial" panose="020B0604020202020204"/>
              </a:rPr>
              <a:t>Offers an efficient frequency estimation method that significantly reduces testing time.</a:t>
            </a:r>
          </a:p>
          <a:p>
            <a:pPr marL="1209040" lvl="2" indent="-403225">
              <a:lnSpc>
                <a:spcPts val="3920"/>
              </a:lnSpc>
              <a:buFont typeface="Arial" panose="020B0604020202020204"/>
              <a:buChar char="⚬"/>
            </a:pPr>
            <a:r>
              <a:rPr lang="en-US" sz="2800">
                <a:solidFill>
                  <a:srgbClr val="11575C"/>
                </a:solidFill>
                <a:latin typeface="Arial" panose="020B0604020202020204"/>
              </a:rPr>
              <a:t>Applies a top-down testing framework, minimizing the need for extensive validation of PMFI candidates.</a:t>
            </a:r>
          </a:p>
          <a:p>
            <a:pPr marL="604520" lvl="1" indent="-302260">
              <a:lnSpc>
                <a:spcPts val="3920"/>
              </a:lnSpc>
              <a:buFont typeface="Arial" panose="020B0604020202020204"/>
              <a:buChar char="•"/>
            </a:pPr>
            <a:r>
              <a:rPr lang="en-US" sz="2800" b="1">
                <a:solidFill>
                  <a:srgbClr val="11575C"/>
                </a:solidFill>
                <a:latin typeface="Arial" panose="020B0604020202020204"/>
              </a:rPr>
              <a:t>Accuracy Preservation:</a:t>
            </a:r>
          </a:p>
          <a:p>
            <a:pPr marL="1209040" lvl="2" indent="-403225">
              <a:lnSpc>
                <a:spcPts val="3920"/>
              </a:lnSpc>
              <a:buFont typeface="Arial" panose="020B0604020202020204"/>
              <a:buChar char="⚬"/>
            </a:pPr>
            <a:r>
              <a:rPr lang="en-US" sz="2800">
                <a:solidFill>
                  <a:srgbClr val="11575C"/>
                </a:solidFill>
                <a:latin typeface="Arial" panose="020B0604020202020204"/>
              </a:rPr>
              <a:t>Provides reasonable accuracy in determining PMFI while reducing computational effort.</a:t>
            </a:r>
          </a:p>
          <a:p>
            <a:pPr marL="0" lvl="0" indent="0">
              <a:lnSpc>
                <a:spcPts val="3920"/>
              </a:lnSpc>
              <a:spcBef>
                <a:spcPct val="0"/>
              </a:spcBef>
            </a:pPr>
            <a:endParaRPr lang="en-US" sz="2800">
              <a:solidFill>
                <a:srgbClr val="11575C"/>
              </a:solidFill>
              <a:latin typeface="Arial" panose="020B0604020202020204"/>
            </a:endParaRPr>
          </a:p>
        </p:txBody>
      </p:sp>
      <p:sp>
        <p:nvSpPr>
          <p:cNvPr id="4" name="Freeform 4"/>
          <p:cNvSpPr/>
          <p:nvPr/>
        </p:nvSpPr>
        <p:spPr>
          <a:xfrm>
            <a:off x="0" y="-67250"/>
            <a:ext cx="3801270" cy="1824610"/>
          </a:xfrm>
          <a:custGeom>
            <a:avLst/>
            <a:gdLst/>
            <a:ahLst/>
            <a:cxnLst/>
            <a:rect l="l" t="t" r="r" b="b"/>
            <a:pathLst>
              <a:path w="3801270" h="1824610">
                <a:moveTo>
                  <a:pt x="0" y="0"/>
                </a:moveTo>
                <a:lnTo>
                  <a:pt x="3801270" y="0"/>
                </a:lnTo>
                <a:lnTo>
                  <a:pt x="3801270" y="1824610"/>
                </a:lnTo>
                <a:lnTo>
                  <a:pt x="0" y="1824610"/>
                </a:lnTo>
                <a:lnTo>
                  <a:pt x="0" y="0"/>
                </a:lnTo>
                <a:close/>
              </a:path>
            </a:pathLst>
          </a:custGeom>
          <a:blipFill>
            <a:blip r:embed="rId2"/>
            <a:stretch>
              <a:fillRect/>
            </a:stretch>
          </a:blipFill>
        </p:spPr>
      </p:sp>
      <p:sp>
        <p:nvSpPr>
          <p:cNvPr id="5" name="Freeform 5"/>
          <p:cNvSpPr/>
          <p:nvPr/>
        </p:nvSpPr>
        <p:spPr>
          <a:xfrm>
            <a:off x="-307497" y="7998477"/>
            <a:ext cx="3073638" cy="3134325"/>
          </a:xfrm>
          <a:custGeom>
            <a:avLst/>
            <a:gdLst/>
            <a:ahLst/>
            <a:cxnLst/>
            <a:rect l="l" t="t" r="r" b="b"/>
            <a:pathLst>
              <a:path w="3073638" h="3134325">
                <a:moveTo>
                  <a:pt x="0" y="0"/>
                </a:moveTo>
                <a:lnTo>
                  <a:pt x="3073638" y="0"/>
                </a:lnTo>
                <a:lnTo>
                  <a:pt x="3073638" y="3134326"/>
                </a:lnTo>
                <a:lnTo>
                  <a:pt x="0" y="3134326"/>
                </a:lnTo>
                <a:lnTo>
                  <a:pt x="0" y="0"/>
                </a:lnTo>
                <a:close/>
              </a:path>
            </a:pathLst>
          </a:custGeom>
          <a:blipFill>
            <a:blip r:embed="rId3"/>
            <a:stretch>
              <a:fillRect/>
            </a:stretch>
          </a:blipFill>
        </p:spPr>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F4EC"/>
        </a:solidFill>
        <a:effectLst/>
      </p:bgPr>
    </p:bg>
    <p:spTree>
      <p:nvGrpSpPr>
        <p:cNvPr id="1" name=""/>
        <p:cNvGrpSpPr/>
        <p:nvPr/>
      </p:nvGrpSpPr>
      <p:grpSpPr>
        <a:xfrm>
          <a:off x="0" y="0"/>
          <a:ext cx="0" cy="0"/>
          <a:chOff x="0" y="0"/>
          <a:chExt cx="0" cy="0"/>
        </a:xfrm>
      </p:grpSpPr>
      <p:sp>
        <p:nvSpPr>
          <p:cNvPr id="2" name="TextBox 2"/>
          <p:cNvSpPr txBox="1"/>
          <p:nvPr/>
        </p:nvSpPr>
        <p:spPr>
          <a:xfrm>
            <a:off x="1599564" y="3355039"/>
            <a:ext cx="6687186" cy="2219325"/>
          </a:xfrm>
          <a:prstGeom prst="rect">
            <a:avLst/>
          </a:prstGeom>
        </p:spPr>
        <p:txBody>
          <a:bodyPr lIns="0" tIns="0" rIns="0" bIns="0" rtlCol="0" anchor="t">
            <a:spAutoFit/>
          </a:bodyPr>
          <a:lstStyle/>
          <a:p>
            <a:pPr marL="0" lvl="0" indent="0">
              <a:lnSpc>
                <a:spcPts val="8640"/>
              </a:lnSpc>
            </a:pPr>
            <a:r>
              <a:rPr lang="en-US" sz="7200">
                <a:solidFill>
                  <a:srgbClr val="11575C"/>
                </a:solidFill>
                <a:latin typeface="Arimo Bold" panose="020B0704020202020204"/>
              </a:rPr>
              <a:t>Disadvantages of APFI-MAX</a:t>
            </a:r>
          </a:p>
        </p:txBody>
      </p:sp>
      <p:sp>
        <p:nvSpPr>
          <p:cNvPr id="3" name="TextBox 3"/>
          <p:cNvSpPr txBox="1"/>
          <p:nvPr/>
        </p:nvSpPr>
        <p:spPr>
          <a:xfrm>
            <a:off x="8286750" y="1102360"/>
            <a:ext cx="9525357" cy="8042910"/>
          </a:xfrm>
          <a:prstGeom prst="rect">
            <a:avLst/>
          </a:prstGeom>
        </p:spPr>
        <p:txBody>
          <a:bodyPr lIns="0" tIns="0" rIns="0" bIns="0" rtlCol="0" anchor="t">
            <a:spAutoFit/>
          </a:bodyPr>
          <a:lstStyle/>
          <a:p>
            <a:pPr>
              <a:lnSpc>
                <a:spcPts val="3920"/>
              </a:lnSpc>
            </a:pPr>
            <a:r>
              <a:rPr lang="en-US" sz="2800" b="1">
                <a:solidFill>
                  <a:srgbClr val="11575C"/>
                </a:solidFill>
                <a:latin typeface="Arial" panose="020B0604020202020204"/>
              </a:rPr>
              <a:t>1.Accuracy Trade-off:</a:t>
            </a:r>
          </a:p>
          <a:p>
            <a:pPr marL="604520" lvl="1" indent="-302260">
              <a:lnSpc>
                <a:spcPts val="3920"/>
              </a:lnSpc>
              <a:buFont typeface="Arial" panose="020B0604020202020204"/>
              <a:buChar char="•"/>
            </a:pPr>
            <a:r>
              <a:rPr lang="en-US" sz="2800">
                <a:solidFill>
                  <a:srgbClr val="11575C"/>
                </a:solidFill>
                <a:latin typeface="Arial" panose="020B0604020202020204"/>
              </a:rPr>
              <a:t>While the frequency estimation method improves efficiency, there might be a slight compromise in accuracy compared to exact probability mass function (pmf) calculations.</a:t>
            </a:r>
          </a:p>
          <a:p>
            <a:pPr>
              <a:lnSpc>
                <a:spcPts val="3920"/>
              </a:lnSpc>
            </a:pPr>
            <a:r>
              <a:rPr lang="en-US" sz="2800" b="1">
                <a:solidFill>
                  <a:srgbClr val="11575C"/>
                </a:solidFill>
                <a:latin typeface="Arial" panose="020B0604020202020204"/>
              </a:rPr>
              <a:t>2.Potential for False Positives:</a:t>
            </a:r>
          </a:p>
          <a:p>
            <a:pPr marL="604520" lvl="1" indent="-302260">
              <a:lnSpc>
                <a:spcPts val="3920"/>
              </a:lnSpc>
              <a:buFont typeface="Arial" panose="020B0604020202020204"/>
              <a:buChar char="•"/>
            </a:pPr>
            <a:r>
              <a:rPr lang="en-US" sz="2800">
                <a:solidFill>
                  <a:srgbClr val="11575C"/>
                </a:solidFill>
                <a:latin typeface="Arial" panose="020B0604020202020204"/>
              </a:rPr>
              <a:t>The reduction in testing time might lead to some false positives, where candidates are considered PMFI incorrectly.</a:t>
            </a:r>
          </a:p>
          <a:p>
            <a:pPr>
              <a:lnSpc>
                <a:spcPts val="3920"/>
              </a:lnSpc>
            </a:pPr>
            <a:r>
              <a:rPr lang="en-US" sz="2800" b="1">
                <a:solidFill>
                  <a:srgbClr val="11575C"/>
                </a:solidFill>
                <a:latin typeface="Arial" panose="020B0604020202020204"/>
              </a:rPr>
              <a:t>3.Limited Scope:</a:t>
            </a:r>
          </a:p>
          <a:p>
            <a:pPr marL="604520" lvl="1" indent="-302260">
              <a:lnSpc>
                <a:spcPts val="3920"/>
              </a:lnSpc>
              <a:buFont typeface="Arial" panose="020B0604020202020204"/>
              <a:buChar char="•"/>
            </a:pPr>
            <a:r>
              <a:rPr lang="en-US" sz="2800">
                <a:solidFill>
                  <a:srgbClr val="11575C"/>
                </a:solidFill>
                <a:latin typeface="Arial" panose="020B0604020202020204"/>
              </a:rPr>
              <a:t>May not be as effective with extremely large or highly complex datasets, where the computational efficiency might not suffice.</a:t>
            </a:r>
          </a:p>
          <a:p>
            <a:pPr>
              <a:lnSpc>
                <a:spcPts val="3920"/>
              </a:lnSpc>
            </a:pPr>
            <a:r>
              <a:rPr lang="en-US" sz="2800" b="1">
                <a:solidFill>
                  <a:srgbClr val="11575C"/>
                </a:solidFill>
                <a:latin typeface="Arial" panose="020B0604020202020204"/>
              </a:rPr>
              <a:t>4.Dependency on Thresholds:</a:t>
            </a:r>
          </a:p>
          <a:p>
            <a:pPr marL="604520" lvl="1" indent="-302260">
              <a:lnSpc>
                <a:spcPts val="3920"/>
              </a:lnSpc>
              <a:buFont typeface="Arial" panose="020B0604020202020204"/>
              <a:buChar char="•"/>
            </a:pPr>
            <a:r>
              <a:rPr lang="en-US" sz="2800">
                <a:solidFill>
                  <a:srgbClr val="11575C"/>
                </a:solidFill>
                <a:latin typeface="Arial" panose="020B0604020202020204"/>
              </a:rPr>
              <a:t>Sensitivity to threshold values used for support and probability might influence the algorithm's performance.</a:t>
            </a:r>
          </a:p>
        </p:txBody>
      </p:sp>
      <p:sp>
        <p:nvSpPr>
          <p:cNvPr id="4" name="Freeform 4"/>
          <p:cNvSpPr/>
          <p:nvPr/>
        </p:nvSpPr>
        <p:spPr>
          <a:xfrm>
            <a:off x="0" y="-67250"/>
            <a:ext cx="3801270" cy="1824610"/>
          </a:xfrm>
          <a:custGeom>
            <a:avLst/>
            <a:gdLst/>
            <a:ahLst/>
            <a:cxnLst/>
            <a:rect l="l" t="t" r="r" b="b"/>
            <a:pathLst>
              <a:path w="3801270" h="1824610">
                <a:moveTo>
                  <a:pt x="0" y="0"/>
                </a:moveTo>
                <a:lnTo>
                  <a:pt x="3801270" y="0"/>
                </a:lnTo>
                <a:lnTo>
                  <a:pt x="3801270" y="1824610"/>
                </a:lnTo>
                <a:lnTo>
                  <a:pt x="0" y="1824610"/>
                </a:lnTo>
                <a:lnTo>
                  <a:pt x="0" y="0"/>
                </a:lnTo>
                <a:close/>
              </a:path>
            </a:pathLst>
          </a:custGeom>
          <a:blipFill>
            <a:blip r:embed="rId2"/>
            <a:stretch>
              <a:fillRect/>
            </a:stretch>
          </a:blipFill>
        </p:spPr>
      </p:sp>
      <p:sp>
        <p:nvSpPr>
          <p:cNvPr id="5" name="Freeform 5"/>
          <p:cNvSpPr/>
          <p:nvPr/>
        </p:nvSpPr>
        <p:spPr>
          <a:xfrm>
            <a:off x="-307497" y="7998477"/>
            <a:ext cx="3073638" cy="3134325"/>
          </a:xfrm>
          <a:custGeom>
            <a:avLst/>
            <a:gdLst/>
            <a:ahLst/>
            <a:cxnLst/>
            <a:rect l="l" t="t" r="r" b="b"/>
            <a:pathLst>
              <a:path w="3073638" h="3134325">
                <a:moveTo>
                  <a:pt x="0" y="0"/>
                </a:moveTo>
                <a:lnTo>
                  <a:pt x="3073638" y="0"/>
                </a:lnTo>
                <a:lnTo>
                  <a:pt x="3073638" y="3134326"/>
                </a:lnTo>
                <a:lnTo>
                  <a:pt x="0" y="3134326"/>
                </a:lnTo>
                <a:lnTo>
                  <a:pt x="0" y="0"/>
                </a:lnTo>
                <a:close/>
              </a:path>
            </a:pathLst>
          </a:custGeom>
          <a:blipFill>
            <a:blip r:embed="rId3"/>
            <a:stretch>
              <a:fillRect/>
            </a:stretch>
          </a:blipFill>
        </p:spPr>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56125" y="6384896"/>
            <a:ext cx="1659343" cy="1732295"/>
          </a:xfrm>
          <a:custGeom>
            <a:avLst/>
            <a:gdLst/>
            <a:ahLst/>
            <a:cxnLst/>
            <a:rect l="l" t="t" r="r" b="b"/>
            <a:pathLst>
              <a:path w="1659343" h="1732295">
                <a:moveTo>
                  <a:pt x="0" y="0"/>
                </a:moveTo>
                <a:lnTo>
                  <a:pt x="1659342" y="0"/>
                </a:lnTo>
                <a:lnTo>
                  <a:pt x="1659342" y="1732296"/>
                </a:lnTo>
                <a:lnTo>
                  <a:pt x="0" y="1732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 name="Group 3"/>
          <p:cNvGrpSpPr/>
          <p:nvPr/>
        </p:nvGrpSpPr>
        <p:grpSpPr>
          <a:xfrm rot="1001154">
            <a:off x="14537408" y="6757724"/>
            <a:ext cx="865840" cy="1083186"/>
            <a:chOff x="0" y="0"/>
            <a:chExt cx="1154453" cy="1444248"/>
          </a:xfrm>
        </p:grpSpPr>
        <p:sp>
          <p:nvSpPr>
            <p:cNvPr id="4" name="Freeform 4"/>
            <p:cNvSpPr/>
            <p:nvPr/>
          </p:nvSpPr>
          <p:spPr>
            <a:xfrm>
              <a:off x="0" y="0"/>
              <a:ext cx="1154430" cy="1444244"/>
            </a:xfrm>
            <a:custGeom>
              <a:avLst/>
              <a:gdLst/>
              <a:ahLst/>
              <a:cxnLst/>
              <a:rect l="l" t="t" r="r" b="b"/>
              <a:pathLst>
                <a:path w="1154430" h="1444244">
                  <a:moveTo>
                    <a:pt x="1128903" y="0"/>
                  </a:moveTo>
                  <a:cubicBezTo>
                    <a:pt x="883793" y="238887"/>
                    <a:pt x="668782" y="508000"/>
                    <a:pt x="490474" y="799338"/>
                  </a:cubicBezTo>
                  <a:cubicBezTo>
                    <a:pt x="471297" y="831215"/>
                    <a:pt x="452247" y="861441"/>
                    <a:pt x="433197" y="894842"/>
                  </a:cubicBezTo>
                  <a:cubicBezTo>
                    <a:pt x="315341" y="1090803"/>
                    <a:pt x="192659" y="1294511"/>
                    <a:pt x="0" y="1412367"/>
                  </a:cubicBezTo>
                  <a:lnTo>
                    <a:pt x="20701" y="1444244"/>
                  </a:lnTo>
                  <a:cubicBezTo>
                    <a:pt x="221361" y="1321689"/>
                    <a:pt x="345567" y="1113028"/>
                    <a:pt x="464947" y="912368"/>
                  </a:cubicBezTo>
                  <a:cubicBezTo>
                    <a:pt x="483997" y="880491"/>
                    <a:pt x="503174" y="848741"/>
                    <a:pt x="522224" y="818388"/>
                  </a:cubicBezTo>
                  <a:cubicBezTo>
                    <a:pt x="699008" y="528701"/>
                    <a:pt x="912368" y="262763"/>
                    <a:pt x="1154430" y="27051"/>
                  </a:cubicBezTo>
                  <a:lnTo>
                    <a:pt x="1128903" y="0"/>
                  </a:lnTo>
                  <a:close/>
                </a:path>
              </a:pathLst>
            </a:custGeom>
            <a:solidFill>
              <a:srgbClr val="34A299"/>
            </a:solidFill>
          </p:spPr>
        </p:sp>
      </p:grpSp>
      <p:grpSp>
        <p:nvGrpSpPr>
          <p:cNvPr id="5" name="Group 5"/>
          <p:cNvGrpSpPr/>
          <p:nvPr/>
        </p:nvGrpSpPr>
        <p:grpSpPr>
          <a:xfrm rot="1001154">
            <a:off x="15141702" y="6829222"/>
            <a:ext cx="397708" cy="423978"/>
            <a:chOff x="0" y="0"/>
            <a:chExt cx="530277" cy="565304"/>
          </a:xfrm>
        </p:grpSpPr>
        <p:sp>
          <p:nvSpPr>
            <p:cNvPr id="6" name="Freeform 6"/>
            <p:cNvSpPr/>
            <p:nvPr/>
          </p:nvSpPr>
          <p:spPr>
            <a:xfrm>
              <a:off x="0" y="0"/>
              <a:ext cx="530225" cy="565277"/>
            </a:xfrm>
            <a:custGeom>
              <a:avLst/>
              <a:gdLst/>
              <a:ahLst/>
              <a:cxnLst/>
              <a:rect l="l" t="t" r="r" b="b"/>
              <a:pathLst>
                <a:path w="530225" h="565277">
                  <a:moveTo>
                    <a:pt x="127381" y="0"/>
                  </a:moveTo>
                  <a:cubicBezTo>
                    <a:pt x="113157" y="179959"/>
                    <a:pt x="74930" y="358267"/>
                    <a:pt x="12827" y="528701"/>
                  </a:cubicBezTo>
                  <a:lnTo>
                    <a:pt x="0" y="565277"/>
                  </a:lnTo>
                  <a:lnTo>
                    <a:pt x="36576" y="554101"/>
                  </a:lnTo>
                  <a:cubicBezTo>
                    <a:pt x="211709" y="496824"/>
                    <a:pt x="374142" y="402844"/>
                    <a:pt x="530225" y="312039"/>
                  </a:cubicBezTo>
                  <a:lnTo>
                    <a:pt x="511048" y="280162"/>
                  </a:lnTo>
                  <a:cubicBezTo>
                    <a:pt x="367919" y="363093"/>
                    <a:pt x="219837" y="449072"/>
                    <a:pt x="60579" y="504825"/>
                  </a:cubicBezTo>
                  <a:cubicBezTo>
                    <a:pt x="116332" y="342392"/>
                    <a:pt x="151257" y="173609"/>
                    <a:pt x="164084" y="3175"/>
                  </a:cubicBezTo>
                  <a:lnTo>
                    <a:pt x="127381" y="0"/>
                  </a:lnTo>
                  <a:close/>
                </a:path>
              </a:pathLst>
            </a:custGeom>
            <a:solidFill>
              <a:srgbClr val="34A299"/>
            </a:solidFill>
          </p:spPr>
        </p:sp>
      </p:grpSp>
      <p:grpSp>
        <p:nvGrpSpPr>
          <p:cNvPr id="7" name="Group 7"/>
          <p:cNvGrpSpPr/>
          <p:nvPr/>
        </p:nvGrpSpPr>
        <p:grpSpPr>
          <a:xfrm rot="1001154">
            <a:off x="14886416" y="6991454"/>
            <a:ext cx="515916" cy="498000"/>
            <a:chOff x="0" y="0"/>
            <a:chExt cx="687888" cy="664000"/>
          </a:xfrm>
        </p:grpSpPr>
        <p:sp>
          <p:nvSpPr>
            <p:cNvPr id="8" name="Freeform 8"/>
            <p:cNvSpPr/>
            <p:nvPr/>
          </p:nvSpPr>
          <p:spPr>
            <a:xfrm>
              <a:off x="0" y="0"/>
              <a:ext cx="687832" cy="663956"/>
            </a:xfrm>
            <a:custGeom>
              <a:avLst/>
              <a:gdLst/>
              <a:ahLst/>
              <a:cxnLst/>
              <a:rect l="l" t="t" r="r" b="b"/>
              <a:pathLst>
                <a:path w="687832" h="663956">
                  <a:moveTo>
                    <a:pt x="62103" y="0"/>
                  </a:moveTo>
                  <a:lnTo>
                    <a:pt x="25527" y="1651"/>
                  </a:lnTo>
                  <a:cubicBezTo>
                    <a:pt x="31877" y="211836"/>
                    <a:pt x="25527" y="422021"/>
                    <a:pt x="3175" y="630555"/>
                  </a:cubicBezTo>
                  <a:lnTo>
                    <a:pt x="0" y="663956"/>
                  </a:lnTo>
                  <a:lnTo>
                    <a:pt x="30226" y="649605"/>
                  </a:lnTo>
                  <a:cubicBezTo>
                    <a:pt x="243586" y="547624"/>
                    <a:pt x="463296" y="461645"/>
                    <a:pt x="687832" y="390017"/>
                  </a:cubicBezTo>
                  <a:lnTo>
                    <a:pt x="676656" y="354965"/>
                  </a:lnTo>
                  <a:cubicBezTo>
                    <a:pt x="460121" y="423418"/>
                    <a:pt x="249936" y="506222"/>
                    <a:pt x="42926" y="601726"/>
                  </a:cubicBezTo>
                  <a:cubicBezTo>
                    <a:pt x="63754" y="401320"/>
                    <a:pt x="70104" y="200660"/>
                    <a:pt x="62103" y="0"/>
                  </a:cubicBezTo>
                  <a:close/>
                </a:path>
              </a:pathLst>
            </a:custGeom>
            <a:solidFill>
              <a:srgbClr val="34A299"/>
            </a:solidFill>
          </p:spPr>
        </p:sp>
      </p:grpSp>
      <p:grpSp>
        <p:nvGrpSpPr>
          <p:cNvPr id="9" name="Group 9"/>
          <p:cNvGrpSpPr/>
          <p:nvPr/>
        </p:nvGrpSpPr>
        <p:grpSpPr>
          <a:xfrm rot="1001154">
            <a:off x="14641660" y="7354868"/>
            <a:ext cx="361878" cy="267406"/>
            <a:chOff x="0" y="0"/>
            <a:chExt cx="482504" cy="356541"/>
          </a:xfrm>
        </p:grpSpPr>
        <p:sp>
          <p:nvSpPr>
            <p:cNvPr id="10" name="Freeform 10"/>
            <p:cNvSpPr/>
            <p:nvPr/>
          </p:nvSpPr>
          <p:spPr>
            <a:xfrm>
              <a:off x="0" y="0"/>
              <a:ext cx="482473" cy="356489"/>
            </a:xfrm>
            <a:custGeom>
              <a:avLst/>
              <a:gdLst/>
              <a:ahLst/>
              <a:cxnLst/>
              <a:rect l="l" t="t" r="r" b="b"/>
              <a:pathLst>
                <a:path w="482473" h="356489">
                  <a:moveTo>
                    <a:pt x="35052" y="0"/>
                  </a:moveTo>
                  <a:lnTo>
                    <a:pt x="0" y="12700"/>
                  </a:lnTo>
                  <a:cubicBezTo>
                    <a:pt x="33401" y="114681"/>
                    <a:pt x="43053" y="224536"/>
                    <a:pt x="25527" y="331216"/>
                  </a:cubicBezTo>
                  <a:lnTo>
                    <a:pt x="23876" y="345567"/>
                  </a:lnTo>
                  <a:lnTo>
                    <a:pt x="38227" y="351917"/>
                  </a:lnTo>
                  <a:cubicBezTo>
                    <a:pt x="47879" y="355092"/>
                    <a:pt x="57404" y="356489"/>
                    <a:pt x="67056" y="356489"/>
                  </a:cubicBezTo>
                  <a:cubicBezTo>
                    <a:pt x="100076" y="356489"/>
                    <a:pt x="132080" y="339979"/>
                    <a:pt x="159258" y="326390"/>
                  </a:cubicBezTo>
                  <a:cubicBezTo>
                    <a:pt x="261112" y="273812"/>
                    <a:pt x="369443" y="238887"/>
                    <a:pt x="482473" y="222885"/>
                  </a:cubicBezTo>
                  <a:lnTo>
                    <a:pt x="477774" y="184658"/>
                  </a:lnTo>
                  <a:cubicBezTo>
                    <a:pt x="361569" y="202184"/>
                    <a:pt x="246888" y="237236"/>
                    <a:pt x="143383" y="292989"/>
                  </a:cubicBezTo>
                  <a:cubicBezTo>
                    <a:pt x="119507" y="307340"/>
                    <a:pt x="92456" y="316865"/>
                    <a:pt x="65405" y="318389"/>
                  </a:cubicBezTo>
                  <a:cubicBezTo>
                    <a:pt x="79629" y="211836"/>
                    <a:pt x="70104" y="103505"/>
                    <a:pt x="35052" y="0"/>
                  </a:cubicBezTo>
                  <a:close/>
                </a:path>
              </a:pathLst>
            </a:custGeom>
            <a:solidFill>
              <a:srgbClr val="34A299"/>
            </a:solidFill>
          </p:spPr>
        </p:sp>
      </p:grpSp>
      <p:sp>
        <p:nvSpPr>
          <p:cNvPr id="11" name="Freeform 11"/>
          <p:cNvSpPr/>
          <p:nvPr/>
        </p:nvSpPr>
        <p:spPr>
          <a:xfrm>
            <a:off x="13868191" y="7561980"/>
            <a:ext cx="1017337" cy="1267870"/>
          </a:xfrm>
          <a:custGeom>
            <a:avLst/>
            <a:gdLst/>
            <a:ahLst/>
            <a:cxnLst/>
            <a:rect l="l" t="t" r="r" b="b"/>
            <a:pathLst>
              <a:path w="1017337" h="1267870">
                <a:moveTo>
                  <a:pt x="0" y="0"/>
                </a:moveTo>
                <a:lnTo>
                  <a:pt x="1017336" y="0"/>
                </a:lnTo>
                <a:lnTo>
                  <a:pt x="1017336" y="1267870"/>
                </a:lnTo>
                <a:lnTo>
                  <a:pt x="0" y="12678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4043289" y="7382520"/>
            <a:ext cx="988242" cy="1165282"/>
          </a:xfrm>
          <a:custGeom>
            <a:avLst/>
            <a:gdLst/>
            <a:ahLst/>
            <a:cxnLst/>
            <a:rect l="l" t="t" r="r" b="b"/>
            <a:pathLst>
              <a:path w="988242" h="1165282">
                <a:moveTo>
                  <a:pt x="0" y="0"/>
                </a:moveTo>
                <a:lnTo>
                  <a:pt x="988242" y="0"/>
                </a:lnTo>
                <a:lnTo>
                  <a:pt x="988242" y="1165282"/>
                </a:lnTo>
                <a:lnTo>
                  <a:pt x="0" y="11652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4090894" y="7192188"/>
            <a:ext cx="1195659" cy="1185108"/>
          </a:xfrm>
          <a:custGeom>
            <a:avLst/>
            <a:gdLst/>
            <a:ahLst/>
            <a:cxnLst/>
            <a:rect l="l" t="t" r="r" b="b"/>
            <a:pathLst>
              <a:path w="1195659" h="1185108">
                <a:moveTo>
                  <a:pt x="0" y="0"/>
                </a:moveTo>
                <a:lnTo>
                  <a:pt x="1195658" y="0"/>
                </a:lnTo>
                <a:lnTo>
                  <a:pt x="1195658" y="1185108"/>
                </a:lnTo>
                <a:lnTo>
                  <a:pt x="0" y="11851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a:off x="2596772" y="7198203"/>
            <a:ext cx="2398405" cy="1625606"/>
          </a:xfrm>
          <a:custGeom>
            <a:avLst/>
            <a:gdLst/>
            <a:ahLst/>
            <a:cxnLst/>
            <a:rect l="l" t="t" r="r" b="b"/>
            <a:pathLst>
              <a:path w="2398405" h="1625606">
                <a:moveTo>
                  <a:pt x="0" y="0"/>
                </a:moveTo>
                <a:lnTo>
                  <a:pt x="2398406" y="0"/>
                </a:lnTo>
                <a:lnTo>
                  <a:pt x="2398406" y="1625606"/>
                </a:lnTo>
                <a:lnTo>
                  <a:pt x="0" y="162560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a:off x="1997637" y="7580479"/>
            <a:ext cx="855428" cy="547885"/>
          </a:xfrm>
          <a:custGeom>
            <a:avLst/>
            <a:gdLst/>
            <a:ahLst/>
            <a:cxnLst/>
            <a:rect l="l" t="t" r="r" b="b"/>
            <a:pathLst>
              <a:path w="855428" h="547885">
                <a:moveTo>
                  <a:pt x="0" y="0"/>
                </a:moveTo>
                <a:lnTo>
                  <a:pt x="855428" y="0"/>
                </a:lnTo>
                <a:lnTo>
                  <a:pt x="855428" y="547886"/>
                </a:lnTo>
                <a:lnTo>
                  <a:pt x="0" y="54788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6" name="Group 16"/>
          <p:cNvGrpSpPr/>
          <p:nvPr/>
        </p:nvGrpSpPr>
        <p:grpSpPr>
          <a:xfrm rot="1359091">
            <a:off x="2300510" y="7895240"/>
            <a:ext cx="973478" cy="575386"/>
            <a:chOff x="0" y="0"/>
            <a:chExt cx="1297971" cy="767181"/>
          </a:xfrm>
        </p:grpSpPr>
        <p:sp>
          <p:nvSpPr>
            <p:cNvPr id="17" name="Freeform 17"/>
            <p:cNvSpPr/>
            <p:nvPr/>
          </p:nvSpPr>
          <p:spPr>
            <a:xfrm>
              <a:off x="0" y="0"/>
              <a:ext cx="1297940" cy="767207"/>
            </a:xfrm>
            <a:custGeom>
              <a:avLst/>
              <a:gdLst/>
              <a:ahLst/>
              <a:cxnLst/>
              <a:rect l="l" t="t" r="r" b="b"/>
              <a:pathLst>
                <a:path w="1297940" h="767207">
                  <a:moveTo>
                    <a:pt x="1279779" y="0"/>
                  </a:moveTo>
                  <a:cubicBezTo>
                    <a:pt x="1032129" y="0"/>
                    <a:pt x="0" y="644652"/>
                    <a:pt x="112776" y="745109"/>
                  </a:cubicBezTo>
                  <a:cubicBezTo>
                    <a:pt x="130429" y="760349"/>
                    <a:pt x="153797" y="767207"/>
                    <a:pt x="181229" y="767207"/>
                  </a:cubicBezTo>
                  <a:cubicBezTo>
                    <a:pt x="337058" y="767207"/>
                    <a:pt x="626237" y="546989"/>
                    <a:pt x="767715" y="377825"/>
                  </a:cubicBezTo>
                  <a:cubicBezTo>
                    <a:pt x="932434" y="178689"/>
                    <a:pt x="1297940" y="1397"/>
                    <a:pt x="1297940" y="1397"/>
                  </a:cubicBezTo>
                  <a:cubicBezTo>
                    <a:pt x="1292479" y="381"/>
                    <a:pt x="1286510" y="0"/>
                    <a:pt x="1279779" y="0"/>
                  </a:cubicBezTo>
                  <a:close/>
                </a:path>
              </a:pathLst>
            </a:custGeom>
            <a:solidFill>
              <a:srgbClr val="99D0CC"/>
            </a:solidFill>
          </p:spPr>
        </p:sp>
      </p:grpSp>
      <p:grpSp>
        <p:nvGrpSpPr>
          <p:cNvPr id="18" name="Group 18"/>
          <p:cNvGrpSpPr/>
          <p:nvPr/>
        </p:nvGrpSpPr>
        <p:grpSpPr>
          <a:xfrm rot="1359091">
            <a:off x="2692998" y="7661090"/>
            <a:ext cx="561640" cy="253590"/>
            <a:chOff x="0" y="0"/>
            <a:chExt cx="748853" cy="338120"/>
          </a:xfrm>
        </p:grpSpPr>
        <p:sp>
          <p:nvSpPr>
            <p:cNvPr id="19" name="Freeform 19"/>
            <p:cNvSpPr/>
            <p:nvPr/>
          </p:nvSpPr>
          <p:spPr>
            <a:xfrm>
              <a:off x="0" y="0"/>
              <a:ext cx="748792" cy="338074"/>
            </a:xfrm>
            <a:custGeom>
              <a:avLst/>
              <a:gdLst/>
              <a:ahLst/>
              <a:cxnLst/>
              <a:rect l="l" t="t" r="r" b="b"/>
              <a:pathLst>
                <a:path w="748792" h="338074">
                  <a:moveTo>
                    <a:pt x="57912" y="0"/>
                  </a:moveTo>
                  <a:cubicBezTo>
                    <a:pt x="18923" y="0"/>
                    <a:pt x="0" y="18669"/>
                    <a:pt x="12446" y="64897"/>
                  </a:cubicBezTo>
                  <a:cubicBezTo>
                    <a:pt x="77597" y="307340"/>
                    <a:pt x="748792" y="338074"/>
                    <a:pt x="748792" y="338074"/>
                  </a:cubicBezTo>
                  <a:cubicBezTo>
                    <a:pt x="748792" y="338074"/>
                    <a:pt x="223393" y="0"/>
                    <a:pt x="57912" y="0"/>
                  </a:cubicBezTo>
                  <a:close/>
                </a:path>
              </a:pathLst>
            </a:custGeom>
            <a:solidFill>
              <a:srgbClr val="99D0CC"/>
            </a:solidFill>
          </p:spPr>
        </p:sp>
      </p:grpSp>
      <p:grpSp>
        <p:nvGrpSpPr>
          <p:cNvPr id="20" name="Group 20"/>
          <p:cNvGrpSpPr/>
          <p:nvPr/>
        </p:nvGrpSpPr>
        <p:grpSpPr>
          <a:xfrm rot="1359091">
            <a:off x="2687330" y="8111426"/>
            <a:ext cx="1039002" cy="604648"/>
            <a:chOff x="0" y="0"/>
            <a:chExt cx="1385336" cy="806197"/>
          </a:xfrm>
        </p:grpSpPr>
        <p:sp>
          <p:nvSpPr>
            <p:cNvPr id="21" name="Freeform 21"/>
            <p:cNvSpPr/>
            <p:nvPr/>
          </p:nvSpPr>
          <p:spPr>
            <a:xfrm>
              <a:off x="0" y="0"/>
              <a:ext cx="1385316" cy="806196"/>
            </a:xfrm>
            <a:custGeom>
              <a:avLst/>
              <a:gdLst/>
              <a:ahLst/>
              <a:cxnLst/>
              <a:rect l="l" t="t" r="r" b="b"/>
              <a:pathLst>
                <a:path w="1385316" h="806196">
                  <a:moveTo>
                    <a:pt x="1341247" y="0"/>
                  </a:moveTo>
                  <a:cubicBezTo>
                    <a:pt x="938657" y="0"/>
                    <a:pt x="0" y="676275"/>
                    <a:pt x="111506" y="773938"/>
                  </a:cubicBezTo>
                  <a:cubicBezTo>
                    <a:pt x="135890" y="795655"/>
                    <a:pt x="168656" y="806196"/>
                    <a:pt x="207518" y="806196"/>
                  </a:cubicBezTo>
                  <a:cubicBezTo>
                    <a:pt x="353187" y="806196"/>
                    <a:pt x="584708" y="657733"/>
                    <a:pt x="784606" y="392049"/>
                  </a:cubicBezTo>
                  <a:cubicBezTo>
                    <a:pt x="931164" y="194945"/>
                    <a:pt x="1144651" y="55499"/>
                    <a:pt x="1385316" y="3048"/>
                  </a:cubicBezTo>
                  <a:cubicBezTo>
                    <a:pt x="1371473" y="1016"/>
                    <a:pt x="1356741" y="0"/>
                    <a:pt x="1341247" y="0"/>
                  </a:cubicBezTo>
                  <a:close/>
                </a:path>
              </a:pathLst>
            </a:custGeom>
            <a:solidFill>
              <a:srgbClr val="99D0CC"/>
            </a:solidFill>
          </p:spPr>
        </p:sp>
      </p:grpSp>
      <p:grpSp>
        <p:nvGrpSpPr>
          <p:cNvPr id="22" name="Group 22"/>
          <p:cNvGrpSpPr/>
          <p:nvPr/>
        </p:nvGrpSpPr>
        <p:grpSpPr>
          <a:xfrm rot="1359091">
            <a:off x="3572664" y="8135782"/>
            <a:ext cx="787114" cy="791206"/>
            <a:chOff x="0" y="0"/>
            <a:chExt cx="1049485" cy="1054941"/>
          </a:xfrm>
        </p:grpSpPr>
        <p:sp>
          <p:nvSpPr>
            <p:cNvPr id="23" name="Freeform 23"/>
            <p:cNvSpPr/>
            <p:nvPr/>
          </p:nvSpPr>
          <p:spPr>
            <a:xfrm>
              <a:off x="0" y="0"/>
              <a:ext cx="1049528" cy="1054862"/>
            </a:xfrm>
            <a:custGeom>
              <a:avLst/>
              <a:gdLst/>
              <a:ahLst/>
              <a:cxnLst/>
              <a:rect l="l" t="t" r="r" b="b"/>
              <a:pathLst>
                <a:path w="1049528" h="1054862">
                  <a:moveTo>
                    <a:pt x="1049528" y="0"/>
                  </a:moveTo>
                  <a:cubicBezTo>
                    <a:pt x="1049401" y="0"/>
                    <a:pt x="0" y="946277"/>
                    <a:pt x="99568" y="1029589"/>
                  </a:cubicBezTo>
                  <a:cubicBezTo>
                    <a:pt x="120142" y="1046480"/>
                    <a:pt x="145923" y="1054862"/>
                    <a:pt x="176149" y="1054862"/>
                  </a:cubicBezTo>
                  <a:cubicBezTo>
                    <a:pt x="295021" y="1054862"/>
                    <a:pt x="481711" y="923671"/>
                    <a:pt x="682244" y="656844"/>
                  </a:cubicBezTo>
                  <a:cubicBezTo>
                    <a:pt x="834136" y="455930"/>
                    <a:pt x="957199" y="235204"/>
                    <a:pt x="1049528" y="0"/>
                  </a:cubicBezTo>
                  <a:close/>
                </a:path>
              </a:pathLst>
            </a:custGeom>
            <a:solidFill>
              <a:srgbClr val="99D0CC"/>
            </a:solidFill>
          </p:spPr>
        </p:sp>
      </p:grpSp>
      <p:grpSp>
        <p:nvGrpSpPr>
          <p:cNvPr id="24" name="Group 24"/>
          <p:cNvGrpSpPr/>
          <p:nvPr/>
        </p:nvGrpSpPr>
        <p:grpSpPr>
          <a:xfrm rot="1359091">
            <a:off x="3207956" y="7813554"/>
            <a:ext cx="902062" cy="404048"/>
            <a:chOff x="0" y="0"/>
            <a:chExt cx="1202749" cy="538731"/>
          </a:xfrm>
        </p:grpSpPr>
        <p:sp>
          <p:nvSpPr>
            <p:cNvPr id="25" name="Freeform 25"/>
            <p:cNvSpPr/>
            <p:nvPr/>
          </p:nvSpPr>
          <p:spPr>
            <a:xfrm>
              <a:off x="0" y="0"/>
              <a:ext cx="1202690" cy="538734"/>
            </a:xfrm>
            <a:custGeom>
              <a:avLst/>
              <a:gdLst/>
              <a:ahLst/>
              <a:cxnLst/>
              <a:rect l="l" t="t" r="r" b="b"/>
              <a:pathLst>
                <a:path w="1202690" h="538734">
                  <a:moveTo>
                    <a:pt x="185547" y="0"/>
                  </a:moveTo>
                  <a:cubicBezTo>
                    <a:pt x="76327" y="0"/>
                    <a:pt x="0" y="200533"/>
                    <a:pt x="278130" y="377952"/>
                  </a:cubicBezTo>
                  <a:cubicBezTo>
                    <a:pt x="491109" y="513588"/>
                    <a:pt x="802513" y="538734"/>
                    <a:pt x="1003808" y="538734"/>
                  </a:cubicBezTo>
                  <a:cubicBezTo>
                    <a:pt x="1122299" y="538734"/>
                    <a:pt x="1202690" y="530098"/>
                    <a:pt x="1202690" y="530098"/>
                  </a:cubicBezTo>
                  <a:cubicBezTo>
                    <a:pt x="1196721" y="530225"/>
                    <a:pt x="1190752" y="530352"/>
                    <a:pt x="1184783" y="530352"/>
                  </a:cubicBezTo>
                  <a:cubicBezTo>
                    <a:pt x="759841" y="530352"/>
                    <a:pt x="390271" y="152146"/>
                    <a:pt x="259969" y="32512"/>
                  </a:cubicBezTo>
                  <a:cubicBezTo>
                    <a:pt x="235966" y="10033"/>
                    <a:pt x="209931" y="0"/>
                    <a:pt x="185547" y="0"/>
                  </a:cubicBezTo>
                  <a:close/>
                </a:path>
              </a:pathLst>
            </a:custGeom>
            <a:solidFill>
              <a:srgbClr val="99D0CC"/>
            </a:solidFill>
          </p:spPr>
        </p:sp>
      </p:grpSp>
      <p:grpSp>
        <p:nvGrpSpPr>
          <p:cNvPr id="26" name="Group 26"/>
          <p:cNvGrpSpPr/>
          <p:nvPr/>
        </p:nvGrpSpPr>
        <p:grpSpPr>
          <a:xfrm rot="1359091">
            <a:off x="3852922" y="8023448"/>
            <a:ext cx="656360" cy="191862"/>
            <a:chOff x="0" y="0"/>
            <a:chExt cx="875147" cy="255816"/>
          </a:xfrm>
        </p:grpSpPr>
        <p:sp>
          <p:nvSpPr>
            <p:cNvPr id="27" name="Freeform 27"/>
            <p:cNvSpPr/>
            <p:nvPr/>
          </p:nvSpPr>
          <p:spPr>
            <a:xfrm>
              <a:off x="0" y="0"/>
              <a:ext cx="875157" cy="255778"/>
            </a:xfrm>
            <a:custGeom>
              <a:avLst/>
              <a:gdLst/>
              <a:ahLst/>
              <a:cxnLst/>
              <a:rect l="l" t="t" r="r" b="b"/>
              <a:pathLst>
                <a:path w="875157" h="255778">
                  <a:moveTo>
                    <a:pt x="76708" y="0"/>
                  </a:moveTo>
                  <a:cubicBezTo>
                    <a:pt x="27686" y="0"/>
                    <a:pt x="0" y="14224"/>
                    <a:pt x="6604" y="49530"/>
                  </a:cubicBezTo>
                  <a:cubicBezTo>
                    <a:pt x="42799" y="234061"/>
                    <a:pt x="875157" y="255778"/>
                    <a:pt x="875157" y="255778"/>
                  </a:cubicBezTo>
                  <a:cubicBezTo>
                    <a:pt x="875157" y="255778"/>
                    <a:pt x="284226" y="0"/>
                    <a:pt x="76708" y="0"/>
                  </a:cubicBezTo>
                  <a:close/>
                </a:path>
              </a:pathLst>
            </a:custGeom>
            <a:solidFill>
              <a:srgbClr val="99D0CC"/>
            </a:solidFill>
          </p:spPr>
        </p:sp>
      </p:grpSp>
      <p:grpSp>
        <p:nvGrpSpPr>
          <p:cNvPr id="28" name="Group 28"/>
          <p:cNvGrpSpPr/>
          <p:nvPr/>
        </p:nvGrpSpPr>
        <p:grpSpPr>
          <a:xfrm>
            <a:off x="3100730" y="-876690"/>
            <a:ext cx="12039988" cy="12040378"/>
            <a:chOff x="0" y="0"/>
            <a:chExt cx="16053317" cy="16053837"/>
          </a:xfrm>
        </p:grpSpPr>
        <p:sp>
          <p:nvSpPr>
            <p:cNvPr id="29" name="Freeform 29"/>
            <p:cNvSpPr/>
            <p:nvPr/>
          </p:nvSpPr>
          <p:spPr>
            <a:xfrm>
              <a:off x="127" y="254"/>
              <a:ext cx="16052927" cy="16053436"/>
            </a:xfrm>
            <a:custGeom>
              <a:avLst/>
              <a:gdLst/>
              <a:ahLst/>
              <a:cxnLst/>
              <a:rect l="l" t="t" r="r" b="b"/>
              <a:pathLst>
                <a:path w="16052927" h="16053436">
                  <a:moveTo>
                    <a:pt x="16052927" y="8026781"/>
                  </a:moveTo>
                  <a:cubicBezTo>
                    <a:pt x="16052927" y="12459970"/>
                    <a:pt x="12459589" y="16053436"/>
                    <a:pt x="8026400" y="16053436"/>
                  </a:cubicBezTo>
                  <a:cubicBezTo>
                    <a:pt x="3596640" y="16053436"/>
                    <a:pt x="0" y="12459970"/>
                    <a:pt x="0" y="8026781"/>
                  </a:cubicBezTo>
                  <a:cubicBezTo>
                    <a:pt x="127" y="3593338"/>
                    <a:pt x="3596640" y="0"/>
                    <a:pt x="8026400" y="0"/>
                  </a:cubicBezTo>
                  <a:cubicBezTo>
                    <a:pt x="12459589" y="0"/>
                    <a:pt x="16052927" y="3593465"/>
                    <a:pt x="16052927" y="8026782"/>
                  </a:cubicBezTo>
                  <a:close/>
                </a:path>
              </a:pathLst>
            </a:custGeom>
            <a:solidFill>
              <a:srgbClr val="F2F2F2"/>
            </a:solidFill>
          </p:spPr>
        </p:sp>
      </p:grpSp>
      <p:sp>
        <p:nvSpPr>
          <p:cNvPr id="30" name="Freeform 30"/>
          <p:cNvSpPr/>
          <p:nvPr/>
        </p:nvSpPr>
        <p:spPr>
          <a:xfrm>
            <a:off x="4684400" y="315050"/>
            <a:ext cx="681300" cy="684800"/>
          </a:xfrm>
          <a:custGeom>
            <a:avLst/>
            <a:gdLst/>
            <a:ahLst/>
            <a:cxnLst/>
            <a:rect l="l" t="t" r="r" b="b"/>
            <a:pathLst>
              <a:path w="681300" h="684800">
                <a:moveTo>
                  <a:pt x="0" y="0"/>
                </a:moveTo>
                <a:lnTo>
                  <a:pt x="681300" y="0"/>
                </a:lnTo>
                <a:lnTo>
                  <a:pt x="681300" y="684800"/>
                </a:lnTo>
                <a:lnTo>
                  <a:pt x="0" y="68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1" name="Freeform 31"/>
          <p:cNvSpPr/>
          <p:nvPr/>
        </p:nvSpPr>
        <p:spPr>
          <a:xfrm>
            <a:off x="13401500" y="564628"/>
            <a:ext cx="1368450" cy="374450"/>
          </a:xfrm>
          <a:custGeom>
            <a:avLst/>
            <a:gdLst/>
            <a:ahLst/>
            <a:cxnLst/>
            <a:rect l="l" t="t" r="r" b="b"/>
            <a:pathLst>
              <a:path w="1368450" h="374450">
                <a:moveTo>
                  <a:pt x="0" y="0"/>
                </a:moveTo>
                <a:lnTo>
                  <a:pt x="1368450" y="0"/>
                </a:lnTo>
                <a:lnTo>
                  <a:pt x="1368450" y="374450"/>
                </a:lnTo>
                <a:lnTo>
                  <a:pt x="0" y="37445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2" name="Freeform 32"/>
          <p:cNvSpPr/>
          <p:nvPr/>
        </p:nvSpPr>
        <p:spPr>
          <a:xfrm>
            <a:off x="16397652" y="1771552"/>
            <a:ext cx="780800" cy="213800"/>
          </a:xfrm>
          <a:custGeom>
            <a:avLst/>
            <a:gdLst/>
            <a:ahLst/>
            <a:cxnLst/>
            <a:rect l="l" t="t" r="r" b="b"/>
            <a:pathLst>
              <a:path w="780800" h="213800">
                <a:moveTo>
                  <a:pt x="0" y="0"/>
                </a:moveTo>
                <a:lnTo>
                  <a:pt x="780800" y="0"/>
                </a:lnTo>
                <a:lnTo>
                  <a:pt x="780800" y="213800"/>
                </a:lnTo>
                <a:lnTo>
                  <a:pt x="0" y="2138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33" name="Freeform 33"/>
          <p:cNvSpPr/>
          <p:nvPr/>
        </p:nvSpPr>
        <p:spPr>
          <a:xfrm>
            <a:off x="15819952" y="7315752"/>
            <a:ext cx="780800" cy="213800"/>
          </a:xfrm>
          <a:custGeom>
            <a:avLst/>
            <a:gdLst/>
            <a:ahLst/>
            <a:cxnLst/>
            <a:rect l="l" t="t" r="r" b="b"/>
            <a:pathLst>
              <a:path w="780800" h="213800">
                <a:moveTo>
                  <a:pt x="0" y="0"/>
                </a:moveTo>
                <a:lnTo>
                  <a:pt x="780800" y="0"/>
                </a:lnTo>
                <a:lnTo>
                  <a:pt x="780800" y="213800"/>
                </a:lnTo>
                <a:lnTo>
                  <a:pt x="0" y="2138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34" name="Freeform 34"/>
          <p:cNvSpPr/>
          <p:nvPr/>
        </p:nvSpPr>
        <p:spPr>
          <a:xfrm>
            <a:off x="12280000" y="8952128"/>
            <a:ext cx="1491300" cy="408700"/>
          </a:xfrm>
          <a:custGeom>
            <a:avLst/>
            <a:gdLst/>
            <a:ahLst/>
            <a:cxnLst/>
            <a:rect l="l" t="t" r="r" b="b"/>
            <a:pathLst>
              <a:path w="1491300" h="408700">
                <a:moveTo>
                  <a:pt x="0" y="0"/>
                </a:moveTo>
                <a:lnTo>
                  <a:pt x="1491300" y="0"/>
                </a:lnTo>
                <a:lnTo>
                  <a:pt x="1491300" y="408700"/>
                </a:lnTo>
                <a:lnTo>
                  <a:pt x="0" y="40870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35" name="Freeform 35"/>
          <p:cNvSpPr/>
          <p:nvPr/>
        </p:nvSpPr>
        <p:spPr>
          <a:xfrm>
            <a:off x="15300602" y="4279352"/>
            <a:ext cx="780850" cy="214150"/>
          </a:xfrm>
          <a:custGeom>
            <a:avLst/>
            <a:gdLst/>
            <a:ahLst/>
            <a:cxnLst/>
            <a:rect l="l" t="t" r="r" b="b"/>
            <a:pathLst>
              <a:path w="780850" h="214150">
                <a:moveTo>
                  <a:pt x="0" y="0"/>
                </a:moveTo>
                <a:lnTo>
                  <a:pt x="780850" y="0"/>
                </a:lnTo>
                <a:lnTo>
                  <a:pt x="780850" y="214150"/>
                </a:lnTo>
                <a:lnTo>
                  <a:pt x="0" y="21415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36" name="Group 36"/>
          <p:cNvGrpSpPr/>
          <p:nvPr/>
        </p:nvGrpSpPr>
        <p:grpSpPr>
          <a:xfrm>
            <a:off x="15835202" y="5186502"/>
            <a:ext cx="114850" cy="122000"/>
            <a:chOff x="0" y="0"/>
            <a:chExt cx="153133" cy="162667"/>
          </a:xfrm>
        </p:grpSpPr>
        <p:sp>
          <p:nvSpPr>
            <p:cNvPr id="37" name="Freeform 37"/>
            <p:cNvSpPr/>
            <p:nvPr/>
          </p:nvSpPr>
          <p:spPr>
            <a:xfrm>
              <a:off x="0" y="127"/>
              <a:ext cx="153035" cy="162433"/>
            </a:xfrm>
            <a:custGeom>
              <a:avLst/>
              <a:gdLst/>
              <a:ahLst/>
              <a:cxnLst/>
              <a:rect l="l" t="t" r="r" b="b"/>
              <a:pathLst>
                <a:path w="153035" h="162433">
                  <a:moveTo>
                    <a:pt x="36957" y="0"/>
                  </a:moveTo>
                  <a:lnTo>
                    <a:pt x="0" y="125603"/>
                  </a:lnTo>
                  <a:lnTo>
                    <a:pt x="92964" y="162433"/>
                  </a:lnTo>
                  <a:lnTo>
                    <a:pt x="153035" y="46355"/>
                  </a:lnTo>
                  <a:lnTo>
                    <a:pt x="36957" y="0"/>
                  </a:lnTo>
                  <a:close/>
                </a:path>
              </a:pathLst>
            </a:custGeom>
            <a:solidFill>
              <a:srgbClr val="1C887B"/>
            </a:solidFill>
          </p:spPr>
        </p:sp>
      </p:grpSp>
      <p:grpSp>
        <p:nvGrpSpPr>
          <p:cNvPr id="38" name="Group 38"/>
          <p:cNvGrpSpPr/>
          <p:nvPr/>
        </p:nvGrpSpPr>
        <p:grpSpPr>
          <a:xfrm>
            <a:off x="15856975" y="4990575"/>
            <a:ext cx="28550" cy="231200"/>
            <a:chOff x="0" y="0"/>
            <a:chExt cx="38067" cy="308267"/>
          </a:xfrm>
        </p:grpSpPr>
        <p:sp>
          <p:nvSpPr>
            <p:cNvPr id="39" name="Freeform 39"/>
            <p:cNvSpPr/>
            <p:nvPr/>
          </p:nvSpPr>
          <p:spPr>
            <a:xfrm>
              <a:off x="0" y="2413"/>
              <a:ext cx="37973" cy="303530"/>
            </a:xfrm>
            <a:custGeom>
              <a:avLst/>
              <a:gdLst/>
              <a:ahLst/>
              <a:cxnLst/>
              <a:rect l="l" t="t" r="r" b="b"/>
              <a:pathLst>
                <a:path w="37973" h="303530">
                  <a:moveTo>
                    <a:pt x="0" y="302895"/>
                  </a:moveTo>
                  <a:lnTo>
                    <a:pt x="32766" y="0"/>
                  </a:lnTo>
                  <a:lnTo>
                    <a:pt x="37973" y="508"/>
                  </a:lnTo>
                  <a:lnTo>
                    <a:pt x="5207" y="303530"/>
                  </a:lnTo>
                  <a:close/>
                </a:path>
              </a:pathLst>
            </a:custGeom>
            <a:solidFill>
              <a:srgbClr val="1C887B"/>
            </a:solidFill>
          </p:spPr>
        </p:sp>
      </p:grpSp>
      <p:grpSp>
        <p:nvGrpSpPr>
          <p:cNvPr id="40" name="Group 40"/>
          <p:cNvGrpSpPr/>
          <p:nvPr/>
        </p:nvGrpSpPr>
        <p:grpSpPr>
          <a:xfrm>
            <a:off x="15927425" y="5064225"/>
            <a:ext cx="142550" cy="185300"/>
            <a:chOff x="0" y="0"/>
            <a:chExt cx="190067" cy="247067"/>
          </a:xfrm>
        </p:grpSpPr>
        <p:sp>
          <p:nvSpPr>
            <p:cNvPr id="41" name="Freeform 41"/>
            <p:cNvSpPr/>
            <p:nvPr/>
          </p:nvSpPr>
          <p:spPr>
            <a:xfrm>
              <a:off x="508" y="1016"/>
              <a:ext cx="188976" cy="244983"/>
            </a:xfrm>
            <a:custGeom>
              <a:avLst/>
              <a:gdLst/>
              <a:ahLst/>
              <a:cxnLst/>
              <a:rect l="l" t="t" r="r" b="b"/>
              <a:pathLst>
                <a:path w="188976" h="244983">
                  <a:moveTo>
                    <a:pt x="0" y="241808"/>
                  </a:moveTo>
                  <a:lnTo>
                    <a:pt x="184785" y="0"/>
                  </a:lnTo>
                  <a:lnTo>
                    <a:pt x="188976" y="3175"/>
                  </a:lnTo>
                  <a:lnTo>
                    <a:pt x="4191" y="244983"/>
                  </a:lnTo>
                  <a:close/>
                </a:path>
              </a:pathLst>
            </a:custGeom>
            <a:solidFill>
              <a:srgbClr val="1C887B"/>
            </a:solidFill>
          </p:spPr>
        </p:sp>
      </p:grpSp>
      <p:grpSp>
        <p:nvGrpSpPr>
          <p:cNvPr id="42" name="Group 42"/>
          <p:cNvGrpSpPr/>
          <p:nvPr/>
        </p:nvGrpSpPr>
        <p:grpSpPr>
          <a:xfrm>
            <a:off x="15840325" y="4998527"/>
            <a:ext cx="64950" cy="286600"/>
            <a:chOff x="0" y="0"/>
            <a:chExt cx="86600" cy="382133"/>
          </a:xfrm>
        </p:grpSpPr>
        <p:sp>
          <p:nvSpPr>
            <p:cNvPr id="43" name="Freeform 43"/>
            <p:cNvSpPr/>
            <p:nvPr/>
          </p:nvSpPr>
          <p:spPr>
            <a:xfrm>
              <a:off x="127" y="2032"/>
              <a:ext cx="86487" cy="378079"/>
            </a:xfrm>
            <a:custGeom>
              <a:avLst/>
              <a:gdLst/>
              <a:ahLst/>
              <a:cxnLst/>
              <a:rect l="l" t="t" r="r" b="b"/>
              <a:pathLst>
                <a:path w="86487" h="378079">
                  <a:moveTo>
                    <a:pt x="0" y="376936"/>
                  </a:moveTo>
                  <a:lnTo>
                    <a:pt x="81280" y="0"/>
                  </a:lnTo>
                  <a:lnTo>
                    <a:pt x="86487" y="1143"/>
                  </a:lnTo>
                  <a:lnTo>
                    <a:pt x="5207" y="378079"/>
                  </a:lnTo>
                  <a:close/>
                </a:path>
              </a:pathLst>
            </a:custGeom>
            <a:solidFill>
              <a:srgbClr val="1C887B"/>
            </a:solidFill>
          </p:spPr>
        </p:sp>
      </p:grpSp>
      <p:grpSp>
        <p:nvGrpSpPr>
          <p:cNvPr id="44" name="Group 44"/>
          <p:cNvGrpSpPr/>
          <p:nvPr/>
        </p:nvGrpSpPr>
        <p:grpSpPr>
          <a:xfrm>
            <a:off x="15895777" y="5057075"/>
            <a:ext cx="155200" cy="250200"/>
            <a:chOff x="0" y="0"/>
            <a:chExt cx="206933" cy="333600"/>
          </a:xfrm>
        </p:grpSpPr>
        <p:sp>
          <p:nvSpPr>
            <p:cNvPr id="45" name="Freeform 45"/>
            <p:cNvSpPr/>
            <p:nvPr/>
          </p:nvSpPr>
          <p:spPr>
            <a:xfrm>
              <a:off x="381" y="1270"/>
              <a:ext cx="205994" cy="331089"/>
            </a:xfrm>
            <a:custGeom>
              <a:avLst/>
              <a:gdLst/>
              <a:ahLst/>
              <a:cxnLst/>
              <a:rect l="l" t="t" r="r" b="b"/>
              <a:pathLst>
                <a:path w="205994" h="331089">
                  <a:moveTo>
                    <a:pt x="0" y="328295"/>
                  </a:moveTo>
                  <a:lnTo>
                    <a:pt x="201549" y="0"/>
                  </a:lnTo>
                  <a:lnTo>
                    <a:pt x="205994" y="2794"/>
                  </a:lnTo>
                  <a:lnTo>
                    <a:pt x="4445" y="331089"/>
                  </a:lnTo>
                  <a:close/>
                </a:path>
              </a:pathLst>
            </a:custGeom>
            <a:solidFill>
              <a:srgbClr val="1C887B"/>
            </a:solidFill>
          </p:spPr>
        </p:sp>
      </p:grpSp>
      <p:grpSp>
        <p:nvGrpSpPr>
          <p:cNvPr id="46" name="Group 46"/>
          <p:cNvGrpSpPr/>
          <p:nvPr/>
        </p:nvGrpSpPr>
        <p:grpSpPr>
          <a:xfrm>
            <a:off x="15650752" y="3824202"/>
            <a:ext cx="1196250" cy="1260250"/>
            <a:chOff x="0" y="0"/>
            <a:chExt cx="1595000" cy="1680333"/>
          </a:xfrm>
        </p:grpSpPr>
        <p:sp>
          <p:nvSpPr>
            <p:cNvPr id="47" name="Freeform 47"/>
            <p:cNvSpPr/>
            <p:nvPr/>
          </p:nvSpPr>
          <p:spPr>
            <a:xfrm>
              <a:off x="0" y="0"/>
              <a:ext cx="1594993" cy="1680210"/>
            </a:xfrm>
            <a:custGeom>
              <a:avLst/>
              <a:gdLst/>
              <a:ahLst/>
              <a:cxnLst/>
              <a:rect l="l" t="t" r="r" b="b"/>
              <a:pathLst>
                <a:path w="1594993" h="1680210">
                  <a:moveTo>
                    <a:pt x="793623" y="0"/>
                  </a:moveTo>
                  <a:cubicBezTo>
                    <a:pt x="510921" y="0"/>
                    <a:pt x="243586" y="171704"/>
                    <a:pt x="136144" y="452628"/>
                  </a:cubicBezTo>
                  <a:cubicBezTo>
                    <a:pt x="0" y="792480"/>
                    <a:pt x="135128" y="1260221"/>
                    <a:pt x="250190" y="1534541"/>
                  </a:cubicBezTo>
                  <a:lnTo>
                    <a:pt x="616458" y="1680210"/>
                  </a:lnTo>
                  <a:cubicBezTo>
                    <a:pt x="888746" y="1560957"/>
                    <a:pt x="1308862" y="1313942"/>
                    <a:pt x="1443990" y="974090"/>
                  </a:cubicBezTo>
                  <a:cubicBezTo>
                    <a:pt x="1594993" y="612013"/>
                    <a:pt x="1419733" y="196088"/>
                    <a:pt x="1054481" y="50419"/>
                  </a:cubicBezTo>
                  <a:cubicBezTo>
                    <a:pt x="968883" y="16256"/>
                    <a:pt x="880491" y="0"/>
                    <a:pt x="793623" y="0"/>
                  </a:cubicBezTo>
                  <a:close/>
                </a:path>
              </a:pathLst>
            </a:custGeom>
            <a:solidFill>
              <a:srgbClr val="34A299"/>
            </a:solidFill>
          </p:spPr>
        </p:sp>
      </p:grpSp>
      <p:grpSp>
        <p:nvGrpSpPr>
          <p:cNvPr id="48" name="Group 48"/>
          <p:cNvGrpSpPr/>
          <p:nvPr/>
        </p:nvGrpSpPr>
        <p:grpSpPr>
          <a:xfrm>
            <a:off x="15797202" y="3849352"/>
            <a:ext cx="898600" cy="1218450"/>
            <a:chOff x="0" y="0"/>
            <a:chExt cx="1198133" cy="1624600"/>
          </a:xfrm>
        </p:grpSpPr>
        <p:sp>
          <p:nvSpPr>
            <p:cNvPr id="49" name="Freeform 49"/>
            <p:cNvSpPr/>
            <p:nvPr/>
          </p:nvSpPr>
          <p:spPr>
            <a:xfrm>
              <a:off x="0" y="0"/>
              <a:ext cx="1198118" cy="1624584"/>
            </a:xfrm>
            <a:custGeom>
              <a:avLst/>
              <a:gdLst/>
              <a:ahLst/>
              <a:cxnLst/>
              <a:rect l="l" t="t" r="r" b="b"/>
              <a:pathLst>
                <a:path w="1198118" h="1624584">
                  <a:moveTo>
                    <a:pt x="721360" y="0"/>
                  </a:moveTo>
                  <a:cubicBezTo>
                    <a:pt x="497586" y="0"/>
                    <a:pt x="255397" y="196596"/>
                    <a:pt x="136144" y="497205"/>
                  </a:cubicBezTo>
                  <a:cubicBezTo>
                    <a:pt x="0" y="837184"/>
                    <a:pt x="51689" y="1271016"/>
                    <a:pt x="109855" y="1523238"/>
                  </a:cubicBezTo>
                  <a:lnTo>
                    <a:pt x="366395" y="1624584"/>
                  </a:lnTo>
                  <a:cubicBezTo>
                    <a:pt x="580644" y="1482090"/>
                    <a:pt x="917448" y="1202309"/>
                    <a:pt x="1053465" y="862457"/>
                  </a:cubicBezTo>
                  <a:cubicBezTo>
                    <a:pt x="1198118" y="501523"/>
                    <a:pt x="1109345" y="126746"/>
                    <a:pt x="855091" y="25400"/>
                  </a:cubicBezTo>
                  <a:cubicBezTo>
                    <a:pt x="812038" y="8255"/>
                    <a:pt x="767080" y="0"/>
                    <a:pt x="721360" y="0"/>
                  </a:cubicBezTo>
                  <a:close/>
                </a:path>
              </a:pathLst>
            </a:custGeom>
            <a:solidFill>
              <a:srgbClr val="FFFFFF"/>
            </a:solidFill>
          </p:spPr>
        </p:sp>
      </p:grpSp>
      <p:grpSp>
        <p:nvGrpSpPr>
          <p:cNvPr id="50" name="Group 50"/>
          <p:cNvGrpSpPr/>
          <p:nvPr/>
        </p:nvGrpSpPr>
        <p:grpSpPr>
          <a:xfrm>
            <a:off x="15934950" y="3864802"/>
            <a:ext cx="585900" cy="1181650"/>
            <a:chOff x="0" y="0"/>
            <a:chExt cx="781200" cy="1575533"/>
          </a:xfrm>
        </p:grpSpPr>
        <p:sp>
          <p:nvSpPr>
            <p:cNvPr id="51" name="Freeform 51"/>
            <p:cNvSpPr/>
            <p:nvPr/>
          </p:nvSpPr>
          <p:spPr>
            <a:xfrm>
              <a:off x="0" y="127"/>
              <a:ext cx="781177" cy="1575308"/>
            </a:xfrm>
            <a:custGeom>
              <a:avLst/>
              <a:gdLst/>
              <a:ahLst/>
              <a:cxnLst/>
              <a:rect l="l" t="t" r="r" b="b"/>
              <a:pathLst>
                <a:path w="781177" h="1575308">
                  <a:moveTo>
                    <a:pt x="646811" y="0"/>
                  </a:moveTo>
                  <a:cubicBezTo>
                    <a:pt x="533781" y="0"/>
                    <a:pt x="348234" y="245618"/>
                    <a:pt x="215265" y="581025"/>
                  </a:cubicBezTo>
                  <a:cubicBezTo>
                    <a:pt x="79248" y="920877"/>
                    <a:pt x="20066" y="1310386"/>
                    <a:pt x="0" y="1530985"/>
                  </a:cubicBezTo>
                  <a:lnTo>
                    <a:pt x="109855" y="1575308"/>
                  </a:lnTo>
                  <a:cubicBezTo>
                    <a:pt x="245999" y="1401191"/>
                    <a:pt x="472948" y="1077087"/>
                    <a:pt x="608076" y="737235"/>
                  </a:cubicBezTo>
                  <a:cubicBezTo>
                    <a:pt x="752729" y="376174"/>
                    <a:pt x="781177" y="47879"/>
                    <a:pt x="672338" y="4699"/>
                  </a:cubicBezTo>
                  <a:cubicBezTo>
                    <a:pt x="664337" y="1524"/>
                    <a:pt x="655828" y="0"/>
                    <a:pt x="646811" y="0"/>
                  </a:cubicBezTo>
                  <a:close/>
                </a:path>
              </a:pathLst>
            </a:custGeom>
            <a:solidFill>
              <a:srgbClr val="34A299"/>
            </a:solidFill>
          </p:spPr>
        </p:sp>
      </p:grpSp>
      <p:grpSp>
        <p:nvGrpSpPr>
          <p:cNvPr id="52" name="Group 52"/>
          <p:cNvGrpSpPr/>
          <p:nvPr/>
        </p:nvGrpSpPr>
        <p:grpSpPr>
          <a:xfrm>
            <a:off x="15839152" y="4975150"/>
            <a:ext cx="273950" cy="156000"/>
            <a:chOff x="0" y="0"/>
            <a:chExt cx="365267" cy="208000"/>
          </a:xfrm>
        </p:grpSpPr>
        <p:sp>
          <p:nvSpPr>
            <p:cNvPr id="53" name="Freeform 53"/>
            <p:cNvSpPr/>
            <p:nvPr/>
          </p:nvSpPr>
          <p:spPr>
            <a:xfrm>
              <a:off x="0" y="0"/>
              <a:ext cx="365252" cy="208026"/>
            </a:xfrm>
            <a:custGeom>
              <a:avLst/>
              <a:gdLst/>
              <a:ahLst/>
              <a:cxnLst/>
              <a:rect l="l" t="t" r="r" b="b"/>
              <a:pathLst>
                <a:path w="365252" h="208026">
                  <a:moveTo>
                    <a:pt x="0" y="0"/>
                  </a:moveTo>
                  <a:lnTo>
                    <a:pt x="40132" y="124587"/>
                  </a:lnTo>
                  <a:lnTo>
                    <a:pt x="249174" y="208026"/>
                  </a:lnTo>
                  <a:lnTo>
                    <a:pt x="365252" y="145669"/>
                  </a:lnTo>
                  <a:lnTo>
                    <a:pt x="0" y="0"/>
                  </a:lnTo>
                  <a:close/>
                </a:path>
              </a:pathLst>
            </a:custGeom>
            <a:solidFill>
              <a:srgbClr val="1C887B"/>
            </a:solidFill>
          </p:spPr>
        </p:sp>
      </p:grpSp>
      <p:sp>
        <p:nvSpPr>
          <p:cNvPr id="54" name="Freeform 54"/>
          <p:cNvSpPr/>
          <p:nvPr/>
        </p:nvSpPr>
        <p:spPr>
          <a:xfrm>
            <a:off x="15893600" y="4649152"/>
            <a:ext cx="1382500" cy="377850"/>
          </a:xfrm>
          <a:custGeom>
            <a:avLst/>
            <a:gdLst/>
            <a:ahLst/>
            <a:cxnLst/>
            <a:rect l="l" t="t" r="r" b="b"/>
            <a:pathLst>
              <a:path w="1382500" h="377850">
                <a:moveTo>
                  <a:pt x="0" y="0"/>
                </a:moveTo>
                <a:lnTo>
                  <a:pt x="1382500" y="0"/>
                </a:lnTo>
                <a:lnTo>
                  <a:pt x="1382500" y="377850"/>
                </a:lnTo>
                <a:lnTo>
                  <a:pt x="0" y="37785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grpSp>
        <p:nvGrpSpPr>
          <p:cNvPr id="55" name="Group 55"/>
          <p:cNvGrpSpPr/>
          <p:nvPr/>
        </p:nvGrpSpPr>
        <p:grpSpPr>
          <a:xfrm>
            <a:off x="16744852" y="4639402"/>
            <a:ext cx="37250" cy="31100"/>
            <a:chOff x="0" y="0"/>
            <a:chExt cx="49667" cy="41467"/>
          </a:xfrm>
        </p:grpSpPr>
        <p:sp>
          <p:nvSpPr>
            <p:cNvPr id="56" name="Freeform 56"/>
            <p:cNvSpPr/>
            <p:nvPr/>
          </p:nvSpPr>
          <p:spPr>
            <a:xfrm>
              <a:off x="0" y="127"/>
              <a:ext cx="49530" cy="41275"/>
            </a:xfrm>
            <a:custGeom>
              <a:avLst/>
              <a:gdLst/>
              <a:ahLst/>
              <a:cxnLst/>
              <a:rect l="l" t="t" r="r" b="b"/>
              <a:pathLst>
                <a:path w="49530" h="41275">
                  <a:moveTo>
                    <a:pt x="30226" y="0"/>
                  </a:moveTo>
                  <a:cubicBezTo>
                    <a:pt x="29591" y="0"/>
                    <a:pt x="29083" y="0"/>
                    <a:pt x="28448" y="127"/>
                  </a:cubicBezTo>
                  <a:cubicBezTo>
                    <a:pt x="9525" y="0"/>
                    <a:pt x="0" y="22098"/>
                    <a:pt x="13716" y="34798"/>
                  </a:cubicBezTo>
                  <a:cubicBezTo>
                    <a:pt x="17907" y="39370"/>
                    <a:pt x="23114" y="41275"/>
                    <a:pt x="28321" y="41275"/>
                  </a:cubicBezTo>
                  <a:cubicBezTo>
                    <a:pt x="39116" y="41275"/>
                    <a:pt x="49530" y="32766"/>
                    <a:pt x="49530" y="20066"/>
                  </a:cubicBezTo>
                  <a:cubicBezTo>
                    <a:pt x="48641" y="9017"/>
                    <a:pt x="40894" y="0"/>
                    <a:pt x="30226" y="0"/>
                  </a:cubicBezTo>
                  <a:close/>
                </a:path>
              </a:pathLst>
            </a:custGeom>
            <a:solidFill>
              <a:srgbClr val="FFFFFF"/>
            </a:solidFill>
          </p:spPr>
        </p:sp>
      </p:grpSp>
      <p:grpSp>
        <p:nvGrpSpPr>
          <p:cNvPr id="57" name="Group 57"/>
          <p:cNvGrpSpPr/>
          <p:nvPr/>
        </p:nvGrpSpPr>
        <p:grpSpPr>
          <a:xfrm>
            <a:off x="16382250" y="4459752"/>
            <a:ext cx="23000" cy="19750"/>
            <a:chOff x="0" y="0"/>
            <a:chExt cx="30667" cy="26333"/>
          </a:xfrm>
        </p:grpSpPr>
        <p:sp>
          <p:nvSpPr>
            <p:cNvPr id="58" name="Freeform 58"/>
            <p:cNvSpPr/>
            <p:nvPr/>
          </p:nvSpPr>
          <p:spPr>
            <a:xfrm>
              <a:off x="0" y="127"/>
              <a:ext cx="30607" cy="26289"/>
            </a:xfrm>
            <a:custGeom>
              <a:avLst/>
              <a:gdLst/>
              <a:ahLst/>
              <a:cxnLst/>
              <a:rect l="l" t="t" r="r" b="b"/>
              <a:pathLst>
                <a:path w="30607" h="26289">
                  <a:moveTo>
                    <a:pt x="16891" y="0"/>
                  </a:moveTo>
                  <a:cubicBezTo>
                    <a:pt x="5207" y="0"/>
                    <a:pt x="0" y="13716"/>
                    <a:pt x="7366" y="22098"/>
                  </a:cubicBezTo>
                  <a:cubicBezTo>
                    <a:pt x="10160" y="24892"/>
                    <a:pt x="13716" y="26289"/>
                    <a:pt x="17145" y="26289"/>
                  </a:cubicBezTo>
                  <a:cubicBezTo>
                    <a:pt x="24003" y="26289"/>
                    <a:pt x="30607" y="21082"/>
                    <a:pt x="30607" y="12700"/>
                  </a:cubicBezTo>
                  <a:cubicBezTo>
                    <a:pt x="30607" y="5334"/>
                    <a:pt x="24257" y="0"/>
                    <a:pt x="16891" y="0"/>
                  </a:cubicBezTo>
                  <a:close/>
                </a:path>
              </a:pathLst>
            </a:custGeom>
            <a:solidFill>
              <a:srgbClr val="FFFFFF"/>
            </a:solidFill>
          </p:spPr>
        </p:sp>
      </p:grpSp>
      <p:grpSp>
        <p:nvGrpSpPr>
          <p:cNvPr id="59" name="Group 59"/>
          <p:cNvGrpSpPr/>
          <p:nvPr/>
        </p:nvGrpSpPr>
        <p:grpSpPr>
          <a:xfrm>
            <a:off x="16255552" y="4568200"/>
            <a:ext cx="23050" cy="19800"/>
            <a:chOff x="0" y="0"/>
            <a:chExt cx="30733" cy="26400"/>
          </a:xfrm>
        </p:grpSpPr>
        <p:sp>
          <p:nvSpPr>
            <p:cNvPr id="60" name="Freeform 60"/>
            <p:cNvSpPr/>
            <p:nvPr/>
          </p:nvSpPr>
          <p:spPr>
            <a:xfrm>
              <a:off x="127" y="127"/>
              <a:ext cx="30607" cy="26289"/>
            </a:xfrm>
            <a:custGeom>
              <a:avLst/>
              <a:gdLst/>
              <a:ahLst/>
              <a:cxnLst/>
              <a:rect l="l" t="t" r="r" b="b"/>
              <a:pathLst>
                <a:path w="30607" h="26289">
                  <a:moveTo>
                    <a:pt x="17907" y="0"/>
                  </a:moveTo>
                  <a:cubicBezTo>
                    <a:pt x="5207" y="0"/>
                    <a:pt x="0" y="13716"/>
                    <a:pt x="8382" y="22098"/>
                  </a:cubicBezTo>
                  <a:cubicBezTo>
                    <a:pt x="11176" y="25019"/>
                    <a:pt x="14605" y="26289"/>
                    <a:pt x="18034" y="26289"/>
                  </a:cubicBezTo>
                  <a:cubicBezTo>
                    <a:pt x="24511" y="26289"/>
                    <a:pt x="30607" y="21336"/>
                    <a:pt x="30607" y="13716"/>
                  </a:cubicBezTo>
                  <a:cubicBezTo>
                    <a:pt x="30480" y="6223"/>
                    <a:pt x="25273" y="0"/>
                    <a:pt x="17907" y="0"/>
                  </a:cubicBezTo>
                  <a:close/>
                </a:path>
              </a:pathLst>
            </a:custGeom>
            <a:solidFill>
              <a:srgbClr val="FFFFFF"/>
            </a:solidFill>
          </p:spPr>
        </p:sp>
      </p:grpSp>
      <p:grpSp>
        <p:nvGrpSpPr>
          <p:cNvPr id="61" name="Group 61"/>
          <p:cNvGrpSpPr/>
          <p:nvPr/>
        </p:nvGrpSpPr>
        <p:grpSpPr>
          <a:xfrm>
            <a:off x="16153450" y="4197702"/>
            <a:ext cx="27750" cy="23600"/>
            <a:chOff x="0" y="0"/>
            <a:chExt cx="37000" cy="31467"/>
          </a:xfrm>
        </p:grpSpPr>
        <p:sp>
          <p:nvSpPr>
            <p:cNvPr id="62" name="Freeform 62"/>
            <p:cNvSpPr/>
            <p:nvPr/>
          </p:nvSpPr>
          <p:spPr>
            <a:xfrm>
              <a:off x="0" y="127"/>
              <a:ext cx="36957" cy="31242"/>
            </a:xfrm>
            <a:custGeom>
              <a:avLst/>
              <a:gdLst/>
              <a:ahLst/>
              <a:cxnLst/>
              <a:rect l="l" t="t" r="r" b="b"/>
              <a:pathLst>
                <a:path w="36957" h="31242">
                  <a:moveTo>
                    <a:pt x="21082" y="0"/>
                  </a:moveTo>
                  <a:cubicBezTo>
                    <a:pt x="7366" y="0"/>
                    <a:pt x="0" y="16764"/>
                    <a:pt x="9525" y="26289"/>
                  </a:cubicBezTo>
                  <a:cubicBezTo>
                    <a:pt x="12954" y="29718"/>
                    <a:pt x="17145" y="31242"/>
                    <a:pt x="21209" y="31242"/>
                  </a:cubicBezTo>
                  <a:cubicBezTo>
                    <a:pt x="29464" y="31242"/>
                    <a:pt x="36957" y="24892"/>
                    <a:pt x="36957" y="15621"/>
                  </a:cubicBezTo>
                  <a:cubicBezTo>
                    <a:pt x="36957" y="7366"/>
                    <a:pt x="29591" y="0"/>
                    <a:pt x="21082" y="0"/>
                  </a:cubicBezTo>
                  <a:close/>
                </a:path>
              </a:pathLst>
            </a:custGeom>
            <a:solidFill>
              <a:srgbClr val="FFFFFF"/>
            </a:solidFill>
          </p:spPr>
        </p:sp>
      </p:grpSp>
      <p:grpSp>
        <p:nvGrpSpPr>
          <p:cNvPr id="63" name="Group 63"/>
          <p:cNvGrpSpPr/>
          <p:nvPr/>
        </p:nvGrpSpPr>
        <p:grpSpPr>
          <a:xfrm>
            <a:off x="16236550" y="4519952"/>
            <a:ext cx="32550" cy="27850"/>
            <a:chOff x="0" y="0"/>
            <a:chExt cx="43400" cy="37133"/>
          </a:xfrm>
        </p:grpSpPr>
        <p:sp>
          <p:nvSpPr>
            <p:cNvPr id="64" name="Freeform 64"/>
            <p:cNvSpPr/>
            <p:nvPr/>
          </p:nvSpPr>
          <p:spPr>
            <a:xfrm>
              <a:off x="127" y="0"/>
              <a:ext cx="43307" cy="37084"/>
            </a:xfrm>
            <a:custGeom>
              <a:avLst/>
              <a:gdLst/>
              <a:ahLst/>
              <a:cxnLst/>
              <a:rect l="l" t="t" r="r" b="b"/>
              <a:pathLst>
                <a:path w="43307" h="37084">
                  <a:moveTo>
                    <a:pt x="24257" y="0"/>
                  </a:moveTo>
                  <a:cubicBezTo>
                    <a:pt x="8382" y="0"/>
                    <a:pt x="0" y="20066"/>
                    <a:pt x="11557" y="31623"/>
                  </a:cubicBezTo>
                  <a:cubicBezTo>
                    <a:pt x="15240" y="35306"/>
                    <a:pt x="19939" y="37084"/>
                    <a:pt x="24511" y="37084"/>
                  </a:cubicBezTo>
                  <a:cubicBezTo>
                    <a:pt x="34036" y="37084"/>
                    <a:pt x="43307" y="29718"/>
                    <a:pt x="43307" y="19050"/>
                  </a:cubicBezTo>
                  <a:cubicBezTo>
                    <a:pt x="43180" y="8509"/>
                    <a:pt x="34798" y="0"/>
                    <a:pt x="24257" y="0"/>
                  </a:cubicBezTo>
                  <a:close/>
                </a:path>
              </a:pathLst>
            </a:custGeom>
            <a:solidFill>
              <a:srgbClr val="FFFFFF"/>
            </a:solidFill>
          </p:spPr>
        </p:sp>
      </p:grpSp>
      <p:grpSp>
        <p:nvGrpSpPr>
          <p:cNvPr id="65" name="Group 65"/>
          <p:cNvGrpSpPr/>
          <p:nvPr/>
        </p:nvGrpSpPr>
        <p:grpSpPr>
          <a:xfrm>
            <a:off x="16245302" y="4690952"/>
            <a:ext cx="26150" cy="26150"/>
            <a:chOff x="0" y="0"/>
            <a:chExt cx="34867" cy="34867"/>
          </a:xfrm>
        </p:grpSpPr>
        <p:sp>
          <p:nvSpPr>
            <p:cNvPr id="66" name="Freeform 66"/>
            <p:cNvSpPr/>
            <p:nvPr/>
          </p:nvSpPr>
          <p:spPr>
            <a:xfrm>
              <a:off x="0" y="0"/>
              <a:ext cx="34925" cy="34925"/>
            </a:xfrm>
            <a:custGeom>
              <a:avLst/>
              <a:gdLst/>
              <a:ahLst/>
              <a:cxnLst/>
              <a:rect l="l" t="t" r="r" b="b"/>
              <a:pathLst>
                <a:path w="34925" h="34925">
                  <a:moveTo>
                    <a:pt x="16891" y="0"/>
                  </a:moveTo>
                  <a:cubicBezTo>
                    <a:pt x="7366" y="0"/>
                    <a:pt x="0" y="7366"/>
                    <a:pt x="0" y="16891"/>
                  </a:cubicBezTo>
                  <a:cubicBezTo>
                    <a:pt x="0" y="26416"/>
                    <a:pt x="7366" y="34925"/>
                    <a:pt x="16891" y="34925"/>
                  </a:cubicBezTo>
                  <a:cubicBezTo>
                    <a:pt x="26416" y="34925"/>
                    <a:pt x="34925" y="26416"/>
                    <a:pt x="34925" y="16891"/>
                  </a:cubicBezTo>
                  <a:cubicBezTo>
                    <a:pt x="34925" y="7366"/>
                    <a:pt x="26416" y="0"/>
                    <a:pt x="16891" y="0"/>
                  </a:cubicBezTo>
                  <a:close/>
                </a:path>
              </a:pathLst>
            </a:custGeom>
            <a:solidFill>
              <a:srgbClr val="FFFFFF"/>
            </a:solidFill>
          </p:spPr>
        </p:sp>
      </p:grpSp>
      <p:grpSp>
        <p:nvGrpSpPr>
          <p:cNvPr id="67" name="Group 67"/>
          <p:cNvGrpSpPr/>
          <p:nvPr/>
        </p:nvGrpSpPr>
        <p:grpSpPr>
          <a:xfrm>
            <a:off x="16239752" y="4701202"/>
            <a:ext cx="35650" cy="30550"/>
            <a:chOff x="0" y="0"/>
            <a:chExt cx="47533" cy="40733"/>
          </a:xfrm>
        </p:grpSpPr>
        <p:sp>
          <p:nvSpPr>
            <p:cNvPr id="68" name="Freeform 68"/>
            <p:cNvSpPr/>
            <p:nvPr/>
          </p:nvSpPr>
          <p:spPr>
            <a:xfrm>
              <a:off x="0" y="127"/>
              <a:ext cx="47625" cy="40640"/>
            </a:xfrm>
            <a:custGeom>
              <a:avLst/>
              <a:gdLst/>
              <a:ahLst/>
              <a:cxnLst/>
              <a:rect l="l" t="t" r="r" b="b"/>
              <a:pathLst>
                <a:path w="47625" h="40640">
                  <a:moveTo>
                    <a:pt x="27432" y="0"/>
                  </a:moveTo>
                  <a:cubicBezTo>
                    <a:pt x="9525" y="0"/>
                    <a:pt x="0" y="21082"/>
                    <a:pt x="12700" y="34798"/>
                  </a:cubicBezTo>
                  <a:cubicBezTo>
                    <a:pt x="16637" y="38862"/>
                    <a:pt x="21717" y="40640"/>
                    <a:pt x="26670" y="40640"/>
                  </a:cubicBezTo>
                  <a:cubicBezTo>
                    <a:pt x="37211" y="40640"/>
                    <a:pt x="47625" y="32385"/>
                    <a:pt x="47625" y="20066"/>
                  </a:cubicBezTo>
                  <a:cubicBezTo>
                    <a:pt x="47498" y="8382"/>
                    <a:pt x="37973" y="0"/>
                    <a:pt x="27432" y="0"/>
                  </a:cubicBezTo>
                  <a:close/>
                </a:path>
              </a:pathLst>
            </a:custGeom>
            <a:solidFill>
              <a:srgbClr val="FFFFFF"/>
            </a:solidFill>
          </p:spPr>
        </p:sp>
      </p:grpSp>
      <p:grpSp>
        <p:nvGrpSpPr>
          <p:cNvPr id="69" name="Group 69"/>
          <p:cNvGrpSpPr/>
          <p:nvPr/>
        </p:nvGrpSpPr>
        <p:grpSpPr>
          <a:xfrm>
            <a:off x="16137602" y="4690152"/>
            <a:ext cx="23800" cy="19750"/>
            <a:chOff x="0" y="0"/>
            <a:chExt cx="31733" cy="26333"/>
          </a:xfrm>
        </p:grpSpPr>
        <p:sp>
          <p:nvSpPr>
            <p:cNvPr id="70" name="Freeform 70"/>
            <p:cNvSpPr/>
            <p:nvPr/>
          </p:nvSpPr>
          <p:spPr>
            <a:xfrm>
              <a:off x="127" y="0"/>
              <a:ext cx="31623" cy="26289"/>
            </a:xfrm>
            <a:custGeom>
              <a:avLst/>
              <a:gdLst/>
              <a:ahLst/>
              <a:cxnLst/>
              <a:rect l="l" t="t" r="r" b="b"/>
              <a:pathLst>
                <a:path w="31623" h="26289">
                  <a:moveTo>
                    <a:pt x="17907" y="0"/>
                  </a:moveTo>
                  <a:cubicBezTo>
                    <a:pt x="6223" y="0"/>
                    <a:pt x="0" y="13716"/>
                    <a:pt x="8382" y="22225"/>
                  </a:cubicBezTo>
                  <a:cubicBezTo>
                    <a:pt x="11303" y="25019"/>
                    <a:pt x="14732" y="26289"/>
                    <a:pt x="18161" y="26289"/>
                  </a:cubicBezTo>
                  <a:cubicBezTo>
                    <a:pt x="25019" y="26289"/>
                    <a:pt x="31623" y="21209"/>
                    <a:pt x="31623" y="12700"/>
                  </a:cubicBezTo>
                  <a:cubicBezTo>
                    <a:pt x="31623" y="5207"/>
                    <a:pt x="25273" y="0"/>
                    <a:pt x="17907" y="0"/>
                  </a:cubicBezTo>
                  <a:close/>
                </a:path>
              </a:pathLst>
            </a:custGeom>
            <a:solidFill>
              <a:srgbClr val="FFFFFF"/>
            </a:solidFill>
          </p:spPr>
        </p:sp>
      </p:grpSp>
      <p:grpSp>
        <p:nvGrpSpPr>
          <p:cNvPr id="71" name="Group 71"/>
          <p:cNvGrpSpPr/>
          <p:nvPr/>
        </p:nvGrpSpPr>
        <p:grpSpPr>
          <a:xfrm>
            <a:off x="15795602" y="4273702"/>
            <a:ext cx="32500" cy="27850"/>
            <a:chOff x="0" y="0"/>
            <a:chExt cx="43333" cy="37133"/>
          </a:xfrm>
        </p:grpSpPr>
        <p:sp>
          <p:nvSpPr>
            <p:cNvPr id="72" name="Freeform 72"/>
            <p:cNvSpPr/>
            <p:nvPr/>
          </p:nvSpPr>
          <p:spPr>
            <a:xfrm>
              <a:off x="127" y="127"/>
              <a:ext cx="43180" cy="37084"/>
            </a:xfrm>
            <a:custGeom>
              <a:avLst/>
              <a:gdLst/>
              <a:ahLst/>
              <a:cxnLst/>
              <a:rect l="l" t="t" r="r" b="b"/>
              <a:pathLst>
                <a:path w="43180" h="37084">
                  <a:moveTo>
                    <a:pt x="24257" y="0"/>
                  </a:moveTo>
                  <a:cubicBezTo>
                    <a:pt x="8382" y="0"/>
                    <a:pt x="0" y="20066"/>
                    <a:pt x="11557" y="31623"/>
                  </a:cubicBezTo>
                  <a:cubicBezTo>
                    <a:pt x="15240" y="35306"/>
                    <a:pt x="19939" y="37084"/>
                    <a:pt x="24384" y="37084"/>
                  </a:cubicBezTo>
                  <a:cubicBezTo>
                    <a:pt x="34036" y="37084"/>
                    <a:pt x="43180" y="29718"/>
                    <a:pt x="43180" y="19050"/>
                  </a:cubicBezTo>
                  <a:cubicBezTo>
                    <a:pt x="43180" y="8509"/>
                    <a:pt x="34671" y="0"/>
                    <a:pt x="24130" y="0"/>
                  </a:cubicBezTo>
                  <a:close/>
                </a:path>
              </a:pathLst>
            </a:custGeom>
            <a:solidFill>
              <a:srgbClr val="FFFFFF"/>
            </a:solidFill>
          </p:spPr>
        </p:sp>
      </p:grpSp>
      <p:grpSp>
        <p:nvGrpSpPr>
          <p:cNvPr id="73" name="Group 73"/>
          <p:cNvGrpSpPr/>
          <p:nvPr/>
        </p:nvGrpSpPr>
        <p:grpSpPr>
          <a:xfrm>
            <a:off x="15436952" y="4010902"/>
            <a:ext cx="23050" cy="19550"/>
            <a:chOff x="0" y="0"/>
            <a:chExt cx="30733" cy="26067"/>
          </a:xfrm>
        </p:grpSpPr>
        <p:sp>
          <p:nvSpPr>
            <p:cNvPr id="74" name="Freeform 74"/>
            <p:cNvSpPr/>
            <p:nvPr/>
          </p:nvSpPr>
          <p:spPr>
            <a:xfrm>
              <a:off x="127" y="-127"/>
              <a:ext cx="30480" cy="26162"/>
            </a:xfrm>
            <a:custGeom>
              <a:avLst/>
              <a:gdLst/>
              <a:ahLst/>
              <a:cxnLst/>
              <a:rect l="l" t="t" r="r" b="b"/>
              <a:pathLst>
                <a:path w="30480" h="26162">
                  <a:moveTo>
                    <a:pt x="17907" y="127"/>
                  </a:moveTo>
                  <a:cubicBezTo>
                    <a:pt x="5207" y="127"/>
                    <a:pt x="0" y="13843"/>
                    <a:pt x="8382" y="22352"/>
                  </a:cubicBezTo>
                  <a:cubicBezTo>
                    <a:pt x="11049" y="25019"/>
                    <a:pt x="14224" y="26162"/>
                    <a:pt x="17399" y="26162"/>
                  </a:cubicBezTo>
                  <a:cubicBezTo>
                    <a:pt x="24130" y="26162"/>
                    <a:pt x="30480" y="20701"/>
                    <a:pt x="30480" y="12700"/>
                  </a:cubicBezTo>
                  <a:cubicBezTo>
                    <a:pt x="30480" y="5334"/>
                    <a:pt x="24130" y="0"/>
                    <a:pt x="17780" y="0"/>
                  </a:cubicBezTo>
                  <a:close/>
                </a:path>
              </a:pathLst>
            </a:custGeom>
            <a:solidFill>
              <a:srgbClr val="F2F2F2"/>
            </a:solidFill>
          </p:spPr>
        </p:sp>
      </p:grpSp>
      <p:grpSp>
        <p:nvGrpSpPr>
          <p:cNvPr id="75" name="Group 75"/>
          <p:cNvGrpSpPr/>
          <p:nvPr/>
        </p:nvGrpSpPr>
        <p:grpSpPr>
          <a:xfrm>
            <a:off x="15362550" y="4272902"/>
            <a:ext cx="34100" cy="29200"/>
            <a:chOff x="0" y="0"/>
            <a:chExt cx="45467" cy="38933"/>
          </a:xfrm>
        </p:grpSpPr>
        <p:sp>
          <p:nvSpPr>
            <p:cNvPr id="76" name="Freeform 76"/>
            <p:cNvSpPr/>
            <p:nvPr/>
          </p:nvSpPr>
          <p:spPr>
            <a:xfrm>
              <a:off x="127" y="127"/>
              <a:ext cx="45212" cy="38735"/>
            </a:xfrm>
            <a:custGeom>
              <a:avLst/>
              <a:gdLst/>
              <a:ahLst/>
              <a:cxnLst/>
              <a:rect l="l" t="t" r="r" b="b"/>
              <a:pathLst>
                <a:path w="45212" h="38735">
                  <a:moveTo>
                    <a:pt x="26289" y="0"/>
                  </a:moveTo>
                  <a:cubicBezTo>
                    <a:pt x="9398" y="0"/>
                    <a:pt x="0" y="21082"/>
                    <a:pt x="12573" y="32639"/>
                  </a:cubicBezTo>
                  <a:cubicBezTo>
                    <a:pt x="16383" y="36830"/>
                    <a:pt x="21336" y="38735"/>
                    <a:pt x="26162" y="38735"/>
                  </a:cubicBezTo>
                  <a:cubicBezTo>
                    <a:pt x="35941" y="38735"/>
                    <a:pt x="45212" y="31242"/>
                    <a:pt x="45212" y="19939"/>
                  </a:cubicBezTo>
                  <a:cubicBezTo>
                    <a:pt x="45212" y="8382"/>
                    <a:pt x="36830" y="0"/>
                    <a:pt x="26289" y="0"/>
                  </a:cubicBezTo>
                  <a:close/>
                </a:path>
              </a:pathLst>
            </a:custGeom>
            <a:solidFill>
              <a:srgbClr val="FFFFFF"/>
            </a:solidFill>
          </p:spPr>
        </p:sp>
      </p:grpSp>
      <p:grpSp>
        <p:nvGrpSpPr>
          <p:cNvPr id="77" name="Group 77"/>
          <p:cNvGrpSpPr/>
          <p:nvPr/>
        </p:nvGrpSpPr>
        <p:grpSpPr>
          <a:xfrm>
            <a:off x="14885502" y="6177002"/>
            <a:ext cx="304850" cy="305650"/>
            <a:chOff x="0" y="0"/>
            <a:chExt cx="406467" cy="407533"/>
          </a:xfrm>
        </p:grpSpPr>
        <p:sp>
          <p:nvSpPr>
            <p:cNvPr id="78" name="Freeform 78"/>
            <p:cNvSpPr/>
            <p:nvPr/>
          </p:nvSpPr>
          <p:spPr>
            <a:xfrm>
              <a:off x="0" y="127"/>
              <a:ext cx="406400" cy="407416"/>
            </a:xfrm>
            <a:custGeom>
              <a:avLst/>
              <a:gdLst/>
              <a:ahLst/>
              <a:cxnLst/>
              <a:rect l="l" t="t" r="r" b="b"/>
              <a:pathLst>
                <a:path w="406400" h="407416">
                  <a:moveTo>
                    <a:pt x="202692" y="0"/>
                  </a:moveTo>
                  <a:cubicBezTo>
                    <a:pt x="90805" y="0"/>
                    <a:pt x="0" y="91694"/>
                    <a:pt x="0" y="203708"/>
                  </a:cubicBezTo>
                  <a:cubicBezTo>
                    <a:pt x="0" y="316611"/>
                    <a:pt x="90805" y="407416"/>
                    <a:pt x="202692" y="407416"/>
                  </a:cubicBezTo>
                  <a:cubicBezTo>
                    <a:pt x="315722" y="407416"/>
                    <a:pt x="406400" y="316611"/>
                    <a:pt x="406400" y="203708"/>
                  </a:cubicBezTo>
                  <a:cubicBezTo>
                    <a:pt x="406400" y="91694"/>
                    <a:pt x="315722" y="0"/>
                    <a:pt x="202692" y="0"/>
                  </a:cubicBezTo>
                  <a:close/>
                </a:path>
              </a:pathLst>
            </a:custGeom>
            <a:solidFill>
              <a:srgbClr val="404AA9"/>
            </a:solidFill>
          </p:spPr>
        </p:sp>
      </p:grpSp>
      <p:grpSp>
        <p:nvGrpSpPr>
          <p:cNvPr id="79" name="Group 79"/>
          <p:cNvGrpSpPr/>
          <p:nvPr/>
        </p:nvGrpSpPr>
        <p:grpSpPr>
          <a:xfrm>
            <a:off x="16113852" y="5196628"/>
            <a:ext cx="332150" cy="349150"/>
            <a:chOff x="0" y="0"/>
            <a:chExt cx="442867" cy="465533"/>
          </a:xfrm>
        </p:grpSpPr>
        <p:sp>
          <p:nvSpPr>
            <p:cNvPr id="80" name="Freeform 80"/>
            <p:cNvSpPr/>
            <p:nvPr/>
          </p:nvSpPr>
          <p:spPr>
            <a:xfrm>
              <a:off x="0" y="0"/>
              <a:ext cx="442722" cy="465455"/>
            </a:xfrm>
            <a:custGeom>
              <a:avLst/>
              <a:gdLst/>
              <a:ahLst/>
              <a:cxnLst/>
              <a:rect l="l" t="t" r="r" b="b"/>
              <a:pathLst>
                <a:path w="442722" h="465455">
                  <a:moveTo>
                    <a:pt x="413004" y="127"/>
                  </a:moveTo>
                  <a:cubicBezTo>
                    <a:pt x="409702" y="127"/>
                    <a:pt x="406527" y="635"/>
                    <a:pt x="403225" y="1905"/>
                  </a:cubicBezTo>
                  <a:lnTo>
                    <a:pt x="23241" y="164465"/>
                  </a:lnTo>
                  <a:cubicBezTo>
                    <a:pt x="3175" y="172847"/>
                    <a:pt x="0" y="198247"/>
                    <a:pt x="16891" y="210820"/>
                  </a:cubicBezTo>
                  <a:lnTo>
                    <a:pt x="347345" y="459994"/>
                  </a:lnTo>
                  <a:cubicBezTo>
                    <a:pt x="352298" y="463677"/>
                    <a:pt x="358013" y="465455"/>
                    <a:pt x="363601" y="465455"/>
                  </a:cubicBezTo>
                  <a:cubicBezTo>
                    <a:pt x="376682" y="465455"/>
                    <a:pt x="389255" y="455803"/>
                    <a:pt x="390652" y="440944"/>
                  </a:cubicBezTo>
                  <a:lnTo>
                    <a:pt x="440182" y="30353"/>
                  </a:lnTo>
                  <a:cubicBezTo>
                    <a:pt x="442722" y="13716"/>
                    <a:pt x="428752" y="0"/>
                    <a:pt x="413004" y="0"/>
                  </a:cubicBezTo>
                  <a:close/>
                </a:path>
              </a:pathLst>
            </a:custGeom>
            <a:solidFill>
              <a:srgbClr val="F16F67"/>
            </a:solidFill>
          </p:spPr>
        </p:sp>
      </p:grpSp>
      <p:grpSp>
        <p:nvGrpSpPr>
          <p:cNvPr id="81" name="Group 81"/>
          <p:cNvGrpSpPr/>
          <p:nvPr/>
        </p:nvGrpSpPr>
        <p:grpSpPr>
          <a:xfrm>
            <a:off x="2791260" y="5514728"/>
            <a:ext cx="556016" cy="557476"/>
            <a:chOff x="0" y="0"/>
            <a:chExt cx="741355" cy="743301"/>
          </a:xfrm>
        </p:grpSpPr>
        <p:sp>
          <p:nvSpPr>
            <p:cNvPr id="82" name="Freeform 82"/>
            <p:cNvSpPr/>
            <p:nvPr/>
          </p:nvSpPr>
          <p:spPr>
            <a:xfrm>
              <a:off x="0" y="127"/>
              <a:ext cx="741299" cy="743204"/>
            </a:xfrm>
            <a:custGeom>
              <a:avLst/>
              <a:gdLst/>
              <a:ahLst/>
              <a:cxnLst/>
              <a:rect l="l" t="t" r="r" b="b"/>
              <a:pathLst>
                <a:path w="741299" h="743204">
                  <a:moveTo>
                    <a:pt x="369697" y="0"/>
                  </a:moveTo>
                  <a:cubicBezTo>
                    <a:pt x="165608" y="0"/>
                    <a:pt x="0" y="167386"/>
                    <a:pt x="0" y="371602"/>
                  </a:cubicBezTo>
                  <a:cubicBezTo>
                    <a:pt x="0" y="577596"/>
                    <a:pt x="165608" y="743204"/>
                    <a:pt x="369697" y="743204"/>
                  </a:cubicBezTo>
                  <a:cubicBezTo>
                    <a:pt x="575818" y="743204"/>
                    <a:pt x="741299" y="577596"/>
                    <a:pt x="741299" y="371602"/>
                  </a:cubicBezTo>
                  <a:cubicBezTo>
                    <a:pt x="741172" y="167386"/>
                    <a:pt x="575691" y="0"/>
                    <a:pt x="369697" y="0"/>
                  </a:cubicBezTo>
                  <a:close/>
                </a:path>
              </a:pathLst>
            </a:custGeom>
            <a:solidFill>
              <a:srgbClr val="404AA9"/>
            </a:solidFill>
          </p:spPr>
        </p:sp>
      </p:grpSp>
      <p:sp>
        <p:nvSpPr>
          <p:cNvPr id="83" name="Freeform 83"/>
          <p:cNvSpPr/>
          <p:nvPr/>
        </p:nvSpPr>
        <p:spPr>
          <a:xfrm>
            <a:off x="1798300" y="5320938"/>
            <a:ext cx="681272" cy="659240"/>
          </a:xfrm>
          <a:custGeom>
            <a:avLst/>
            <a:gdLst/>
            <a:ahLst/>
            <a:cxnLst/>
            <a:rect l="l" t="t" r="r" b="b"/>
            <a:pathLst>
              <a:path w="681272" h="659240">
                <a:moveTo>
                  <a:pt x="0" y="0"/>
                </a:moveTo>
                <a:lnTo>
                  <a:pt x="681272" y="0"/>
                </a:lnTo>
                <a:lnTo>
                  <a:pt x="681272" y="659240"/>
                </a:lnTo>
                <a:lnTo>
                  <a:pt x="0" y="65924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grpSp>
        <p:nvGrpSpPr>
          <p:cNvPr id="84" name="Group 84"/>
          <p:cNvGrpSpPr/>
          <p:nvPr/>
        </p:nvGrpSpPr>
        <p:grpSpPr>
          <a:xfrm>
            <a:off x="2946918" y="4920952"/>
            <a:ext cx="400072" cy="399982"/>
            <a:chOff x="0" y="0"/>
            <a:chExt cx="533429" cy="533309"/>
          </a:xfrm>
        </p:grpSpPr>
        <p:sp>
          <p:nvSpPr>
            <p:cNvPr id="85" name="Freeform 85"/>
            <p:cNvSpPr/>
            <p:nvPr/>
          </p:nvSpPr>
          <p:spPr>
            <a:xfrm>
              <a:off x="0" y="0"/>
              <a:ext cx="533273" cy="533273"/>
            </a:xfrm>
            <a:custGeom>
              <a:avLst/>
              <a:gdLst/>
              <a:ahLst/>
              <a:cxnLst/>
              <a:rect l="l" t="t" r="r" b="b"/>
              <a:pathLst>
                <a:path w="533273" h="533273">
                  <a:moveTo>
                    <a:pt x="138557" y="0"/>
                  </a:moveTo>
                  <a:lnTo>
                    <a:pt x="0" y="396621"/>
                  </a:lnTo>
                  <a:lnTo>
                    <a:pt x="396621" y="533273"/>
                  </a:lnTo>
                  <a:lnTo>
                    <a:pt x="533273" y="138557"/>
                  </a:lnTo>
                  <a:lnTo>
                    <a:pt x="138557" y="0"/>
                  </a:lnTo>
                  <a:close/>
                </a:path>
              </a:pathLst>
            </a:custGeom>
            <a:solidFill>
              <a:srgbClr val="FDB724"/>
            </a:solidFill>
          </p:spPr>
        </p:sp>
      </p:grpSp>
      <p:sp>
        <p:nvSpPr>
          <p:cNvPr id="86" name="Freeform 86"/>
          <p:cNvSpPr/>
          <p:nvPr/>
        </p:nvSpPr>
        <p:spPr>
          <a:xfrm>
            <a:off x="923978" y="6796754"/>
            <a:ext cx="1073668" cy="294456"/>
          </a:xfrm>
          <a:custGeom>
            <a:avLst/>
            <a:gdLst/>
            <a:ahLst/>
            <a:cxnLst/>
            <a:rect l="l" t="t" r="r" b="b"/>
            <a:pathLst>
              <a:path w="1073668" h="294456">
                <a:moveTo>
                  <a:pt x="0" y="0"/>
                </a:moveTo>
                <a:lnTo>
                  <a:pt x="1073668" y="0"/>
                </a:lnTo>
                <a:lnTo>
                  <a:pt x="1073668" y="294456"/>
                </a:lnTo>
                <a:lnTo>
                  <a:pt x="0" y="294456"/>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87" name="Freeform 87"/>
          <p:cNvSpPr/>
          <p:nvPr/>
        </p:nvSpPr>
        <p:spPr>
          <a:xfrm>
            <a:off x="889550" y="1085411"/>
            <a:ext cx="1918661" cy="588605"/>
          </a:xfrm>
          <a:custGeom>
            <a:avLst/>
            <a:gdLst/>
            <a:ahLst/>
            <a:cxnLst/>
            <a:rect l="l" t="t" r="r" b="b"/>
            <a:pathLst>
              <a:path w="1918661" h="588605">
                <a:moveTo>
                  <a:pt x="0" y="0"/>
                </a:moveTo>
                <a:lnTo>
                  <a:pt x="1918660" y="0"/>
                </a:lnTo>
                <a:lnTo>
                  <a:pt x="1918660" y="588604"/>
                </a:lnTo>
                <a:lnTo>
                  <a:pt x="0" y="588604"/>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88" name="Freeform 88"/>
          <p:cNvSpPr/>
          <p:nvPr/>
        </p:nvSpPr>
        <p:spPr>
          <a:xfrm>
            <a:off x="4790150" y="1812461"/>
            <a:ext cx="1918661" cy="588605"/>
          </a:xfrm>
          <a:custGeom>
            <a:avLst/>
            <a:gdLst/>
            <a:ahLst/>
            <a:cxnLst/>
            <a:rect l="l" t="t" r="r" b="b"/>
            <a:pathLst>
              <a:path w="1918661" h="588605">
                <a:moveTo>
                  <a:pt x="0" y="0"/>
                </a:moveTo>
                <a:lnTo>
                  <a:pt x="1918660" y="0"/>
                </a:lnTo>
                <a:lnTo>
                  <a:pt x="1918660" y="588604"/>
                </a:lnTo>
                <a:lnTo>
                  <a:pt x="0" y="588604"/>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89" name="TextBox 89"/>
          <p:cNvSpPr txBox="1"/>
          <p:nvPr/>
        </p:nvSpPr>
        <p:spPr>
          <a:xfrm>
            <a:off x="2794753" y="576335"/>
            <a:ext cx="12991132" cy="5172694"/>
          </a:xfrm>
          <a:prstGeom prst="rect">
            <a:avLst/>
          </a:prstGeom>
        </p:spPr>
        <p:txBody>
          <a:bodyPr lIns="0" tIns="0" rIns="0" bIns="0" rtlCol="0" anchor="t">
            <a:spAutoFit/>
          </a:bodyPr>
          <a:lstStyle/>
          <a:p>
            <a:pPr algn="ctr">
              <a:lnSpc>
                <a:spcPts val="16080"/>
              </a:lnSpc>
            </a:pPr>
            <a:r>
              <a:rPr lang="en-US" sz="13400">
                <a:solidFill>
                  <a:srgbClr val="0A2246"/>
                </a:solidFill>
                <a:latin typeface="Candal" panose="02000503000000020004"/>
              </a:rPr>
              <a:t>THANK YOU FOR LISTENING</a:t>
            </a:r>
          </a:p>
        </p:txBody>
      </p:sp>
      <p:pic>
        <p:nvPicPr>
          <p:cNvPr id="90" name="Picture 9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36"/>
          <a:srcRect b="15"/>
          <a:stretch>
            <a:fillRect/>
          </a:stretch>
        </p:blipFill>
        <p:spPr>
          <a:xfrm>
            <a:off x="8124828" y="6677894"/>
            <a:ext cx="2038348" cy="2609344"/>
          </a:xfrm>
          <a:prstGeom prst="rect">
            <a:avLst/>
          </a:prstGeom>
        </p:spPr>
      </p:pic>
    </p:spTree>
  </p:cSld>
  <p:clrMapOvr>
    <a:masterClrMapping/>
  </p:clrMapOvr>
  <p:transition spd="slow">
    <p:push/>
  </p:transition>
  <p:timing>
    <p:tnLst>
      <p:par>
        <p:cTn id="1" dur="indefinite" restart="never" nodeType="tmRoot">
          <p:childTnLst>
            <p:video>
              <p:cMediaNode vol="100000">
                <p:cTn id="2" fill="hold" display="0">
                  <p:stCondLst>
                    <p:cond delay="indefinite"/>
                  </p:stCondLst>
                </p:cTn>
                <p:tgtEl>
                  <p:spTgt spid="9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F4EC"/>
        </a:solidFill>
        <a:effectLst/>
      </p:bgPr>
    </p:bg>
    <p:spTree>
      <p:nvGrpSpPr>
        <p:cNvPr id="1" name=""/>
        <p:cNvGrpSpPr/>
        <p:nvPr/>
      </p:nvGrpSpPr>
      <p:grpSpPr>
        <a:xfrm>
          <a:off x="0" y="0"/>
          <a:ext cx="0" cy="0"/>
          <a:chOff x="0" y="0"/>
          <a:chExt cx="0" cy="0"/>
        </a:xfrm>
      </p:grpSpPr>
      <p:sp>
        <p:nvSpPr>
          <p:cNvPr id="2" name="TextBox 2"/>
          <p:cNvSpPr txBox="1"/>
          <p:nvPr/>
        </p:nvSpPr>
        <p:spPr>
          <a:xfrm>
            <a:off x="1841654" y="23757"/>
            <a:ext cx="14604694" cy="1690139"/>
          </a:xfrm>
          <a:prstGeom prst="rect">
            <a:avLst/>
          </a:prstGeom>
        </p:spPr>
        <p:txBody>
          <a:bodyPr lIns="0" tIns="0" rIns="0" bIns="0" rtlCol="0" anchor="t">
            <a:spAutoFit/>
          </a:bodyPr>
          <a:lstStyle/>
          <a:p>
            <a:pPr algn="ctr">
              <a:lnSpc>
                <a:spcPts val="8640"/>
              </a:lnSpc>
            </a:pPr>
            <a:r>
              <a:rPr lang="en-US" sz="7200">
                <a:solidFill>
                  <a:srgbClr val="11575C"/>
                </a:solidFill>
                <a:latin typeface="Times New Roman Bold" panose="02030802070405020303"/>
              </a:rPr>
              <a:t>Introduction</a:t>
            </a:r>
          </a:p>
        </p:txBody>
      </p:sp>
      <p:sp>
        <p:nvSpPr>
          <p:cNvPr id="3" name="Freeform 3"/>
          <p:cNvSpPr/>
          <p:nvPr/>
        </p:nvSpPr>
        <p:spPr>
          <a:xfrm>
            <a:off x="6825188" y="2590830"/>
            <a:ext cx="11188420" cy="6293486"/>
          </a:xfrm>
          <a:custGeom>
            <a:avLst/>
            <a:gdLst/>
            <a:ahLst/>
            <a:cxnLst/>
            <a:rect l="l" t="t" r="r" b="b"/>
            <a:pathLst>
              <a:path w="11188420" h="6293486">
                <a:moveTo>
                  <a:pt x="0" y="0"/>
                </a:moveTo>
                <a:lnTo>
                  <a:pt x="11188420" y="0"/>
                </a:lnTo>
                <a:lnTo>
                  <a:pt x="11188420" y="6293486"/>
                </a:lnTo>
                <a:lnTo>
                  <a:pt x="0" y="6293486"/>
                </a:lnTo>
                <a:lnTo>
                  <a:pt x="0" y="0"/>
                </a:lnTo>
                <a:close/>
              </a:path>
            </a:pathLst>
          </a:custGeom>
          <a:blipFill>
            <a:blip r:embed="rId2"/>
            <a:stretch>
              <a:fillRect/>
            </a:stretch>
          </a:blipFill>
        </p:spPr>
      </p:sp>
      <p:sp>
        <p:nvSpPr>
          <p:cNvPr id="4" name="TextBox 4"/>
          <p:cNvSpPr txBox="1"/>
          <p:nvPr/>
        </p:nvSpPr>
        <p:spPr>
          <a:xfrm>
            <a:off x="365834" y="2487061"/>
            <a:ext cx="6210364" cy="3939540"/>
          </a:xfrm>
          <a:prstGeom prst="rect">
            <a:avLst/>
          </a:prstGeom>
        </p:spPr>
        <p:txBody>
          <a:bodyPr lIns="0" tIns="0" rIns="0" bIns="0" rtlCol="0" anchor="t">
            <a:spAutoFit/>
          </a:bodyPr>
          <a:lstStyle/>
          <a:p>
            <a:pPr algn="l">
              <a:lnSpc>
                <a:spcPts val="3840"/>
              </a:lnSpc>
            </a:pPr>
            <a:r>
              <a:rPr lang="en-US" sz="3200">
                <a:solidFill>
                  <a:srgbClr val="11575C"/>
                </a:solidFill>
                <a:latin typeface="Arimo Bold" panose="020B0704020202020204"/>
              </a:rPr>
              <a:t>Research Objective </a:t>
            </a:r>
          </a:p>
          <a:p>
            <a:pPr algn="l">
              <a:lnSpc>
                <a:spcPts val="3840"/>
              </a:lnSpc>
            </a:pPr>
            <a:endParaRPr lang="en-US" sz="3200">
              <a:solidFill>
                <a:srgbClr val="11575C"/>
              </a:solidFill>
              <a:latin typeface="Times New Roman" panose="02020603050405020304"/>
            </a:endParaRPr>
          </a:p>
          <a:p>
            <a:pPr algn="l">
              <a:lnSpc>
                <a:spcPts val="3840"/>
              </a:lnSpc>
            </a:pPr>
            <a:r>
              <a:rPr lang="en-US" sz="3200">
                <a:solidFill>
                  <a:srgbClr val="11575C"/>
                </a:solidFill>
                <a:effectLst>
                  <a:outerShdw blurRad="38100" dist="38100" dir="2700000" algn="tl">
                    <a:srgbClr val="000000">
                      <a:alpha val="43137"/>
                    </a:srgbClr>
                  </a:outerShdw>
                </a:effectLst>
                <a:latin typeface="Times New Roman" panose="02020603050405020304"/>
              </a:rPr>
              <a:t>-Approximation of Probabilistic Maximal Frequent Itemset Mining over Uncertain Sensed Data</a:t>
            </a:r>
          </a:p>
          <a:p>
            <a:pPr algn="l">
              <a:lnSpc>
                <a:spcPts val="3840"/>
              </a:lnSpc>
            </a:pPr>
            <a:r>
              <a:rPr lang="en-US" sz="3200">
                <a:solidFill>
                  <a:srgbClr val="11575C"/>
                </a:solidFill>
                <a:effectLst>
                  <a:outerShdw blurRad="38100" dist="38100" dir="2700000" algn="tl">
                    <a:srgbClr val="000000">
                      <a:alpha val="43137"/>
                    </a:srgbClr>
                  </a:outerShdw>
                </a:effectLst>
                <a:latin typeface="Times New Roman" panose="02020603050405020304"/>
              </a:rPr>
              <a:t> </a:t>
            </a:r>
          </a:p>
          <a:p>
            <a:pPr algn="l">
              <a:lnSpc>
                <a:spcPts val="3840"/>
              </a:lnSpc>
            </a:pPr>
            <a:r>
              <a:rPr lang="en-US" sz="3200">
                <a:solidFill>
                  <a:srgbClr val="11575C"/>
                </a:solidFill>
                <a:effectLst>
                  <a:outerShdw blurRad="38100" dist="38100" dir="2700000" algn="tl">
                    <a:srgbClr val="000000">
                      <a:alpha val="43137"/>
                    </a:srgbClr>
                  </a:outerShdw>
                </a:effectLst>
                <a:latin typeface="Times New Roman" panose="02020603050405020304"/>
              </a:rPr>
              <a:t>-The study introduces the APFI-MAX algorithm</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F4EC"/>
        </a:solidFill>
        <a:effectLst/>
      </p:bgPr>
    </p:bg>
    <p:spTree>
      <p:nvGrpSpPr>
        <p:cNvPr id="1" name=""/>
        <p:cNvGrpSpPr/>
        <p:nvPr/>
      </p:nvGrpSpPr>
      <p:grpSpPr>
        <a:xfrm>
          <a:off x="0" y="0"/>
          <a:ext cx="0" cy="0"/>
          <a:chOff x="0" y="0"/>
          <a:chExt cx="0" cy="0"/>
        </a:xfrm>
      </p:grpSpPr>
      <p:sp>
        <p:nvSpPr>
          <p:cNvPr id="2" name="TextBox 2"/>
          <p:cNvSpPr txBox="1"/>
          <p:nvPr/>
        </p:nvSpPr>
        <p:spPr>
          <a:xfrm>
            <a:off x="10515531" y="5448428"/>
            <a:ext cx="6349438" cy="3693160"/>
          </a:xfrm>
          <a:prstGeom prst="rect">
            <a:avLst/>
          </a:prstGeom>
        </p:spPr>
        <p:txBody>
          <a:bodyPr lIns="0" tIns="0" rIns="0" bIns="0" rtlCol="0" anchor="t">
            <a:spAutoFit/>
          </a:bodyPr>
          <a:lstStyle/>
          <a:p>
            <a:pPr marL="388620" lvl="1" indent="-194310">
              <a:lnSpc>
                <a:spcPct val="100000"/>
              </a:lnSpc>
              <a:spcBef>
                <a:spcPct val="0"/>
              </a:spcBef>
              <a:buFont typeface="Arial" panose="020B0604020202020204"/>
              <a:buChar char="•"/>
            </a:pPr>
            <a:r>
              <a:rPr lang="en-US" sz="2400">
                <a:solidFill>
                  <a:srgbClr val="11575C"/>
                </a:solidFill>
                <a:latin typeface="Times New Roman" panose="02020603050405020304"/>
              </a:rPr>
              <a:t>Sensor Data Mining involves analyzing and extracting patterns, trends, or valuable insights from a vast amount of data collected by sensors.</a:t>
            </a:r>
          </a:p>
          <a:p>
            <a:pPr marL="388620" lvl="1" indent="-194310">
              <a:lnSpc>
                <a:spcPct val="100000"/>
              </a:lnSpc>
              <a:spcBef>
                <a:spcPct val="0"/>
              </a:spcBef>
              <a:buFont typeface="Arial" panose="020B0604020202020204"/>
              <a:buChar char="•"/>
            </a:pPr>
            <a:r>
              <a:rPr lang="en-US" sz="2400">
                <a:solidFill>
                  <a:srgbClr val="11575C"/>
                </a:solidFill>
                <a:latin typeface="Times New Roman" panose="02020603050405020304"/>
              </a:rPr>
              <a:t>These sensor networks are commonly employed across various domains such as environmental monitoring, healthcare, security, and smart city management.</a:t>
            </a:r>
          </a:p>
          <a:p>
            <a:pPr marL="388620" lvl="1" indent="-194310">
              <a:lnSpc>
                <a:spcPct val="100000"/>
              </a:lnSpc>
              <a:spcBef>
                <a:spcPct val="0"/>
              </a:spcBef>
              <a:buFont typeface="Arial" panose="020B0604020202020204"/>
              <a:buChar char="•"/>
            </a:pPr>
            <a:r>
              <a:rPr lang="en-US" sz="2400">
                <a:solidFill>
                  <a:srgbClr val="11575C"/>
                </a:solidFill>
                <a:latin typeface="Times New Roman" panose="02020603050405020304"/>
              </a:rPr>
              <a:t>They capture information related to temperature, pressure, humidity, and other environmental factors.</a:t>
            </a:r>
          </a:p>
        </p:txBody>
      </p:sp>
      <p:grpSp>
        <p:nvGrpSpPr>
          <p:cNvPr id="3" name="Group 3"/>
          <p:cNvGrpSpPr>
            <a:grpSpLocks noChangeAspect="1"/>
          </p:cNvGrpSpPr>
          <p:nvPr/>
        </p:nvGrpSpPr>
        <p:grpSpPr>
          <a:xfrm>
            <a:off x="1028700" y="1270241"/>
            <a:ext cx="7998718" cy="7988059"/>
            <a:chOff x="0" y="0"/>
            <a:chExt cx="6671310" cy="6662420"/>
          </a:xfrm>
        </p:grpSpPr>
        <p:sp>
          <p:nvSpPr>
            <p:cNvPr id="4" name="Freeform 4"/>
            <p:cNvSpPr/>
            <p:nvPr/>
          </p:nvSpPr>
          <p:spPr>
            <a:xfrm>
              <a:off x="0" y="0"/>
              <a:ext cx="6671310" cy="6662420"/>
            </a:xfrm>
            <a:custGeom>
              <a:avLst/>
              <a:gdLst/>
              <a:ahLst/>
              <a:cxnLst/>
              <a:rect l="l" t="t" r="r" b="b"/>
              <a:pathLst>
                <a:path w="6671310" h="6662420">
                  <a:moveTo>
                    <a:pt x="3340100" y="3331210"/>
                  </a:moveTo>
                  <a:lnTo>
                    <a:pt x="3329940" y="3331210"/>
                  </a:lnTo>
                  <a:lnTo>
                    <a:pt x="3329940" y="0"/>
                  </a:lnTo>
                  <a:cubicBezTo>
                    <a:pt x="1490980" y="0"/>
                    <a:pt x="0" y="1490980"/>
                    <a:pt x="0" y="3331210"/>
                  </a:cubicBezTo>
                  <a:cubicBezTo>
                    <a:pt x="0" y="5171440"/>
                    <a:pt x="1490980" y="6662420"/>
                    <a:pt x="3331210" y="6662420"/>
                  </a:cubicBezTo>
                  <a:lnTo>
                    <a:pt x="3340100" y="6662420"/>
                  </a:lnTo>
                  <a:cubicBezTo>
                    <a:pt x="5180330" y="6662420"/>
                    <a:pt x="6671310" y="5171440"/>
                    <a:pt x="6671310" y="3331210"/>
                  </a:cubicBezTo>
                  <a:lnTo>
                    <a:pt x="3340100" y="3331210"/>
                  </a:lnTo>
                  <a:close/>
                </a:path>
              </a:pathLst>
            </a:custGeom>
            <a:blipFill>
              <a:blip r:embed="rId2"/>
              <a:stretch>
                <a:fillRect b="-133"/>
              </a:stretch>
            </a:blipFill>
          </p:spPr>
        </p:sp>
      </p:grpSp>
      <p:sp>
        <p:nvSpPr>
          <p:cNvPr id="5" name="TextBox 5"/>
          <p:cNvSpPr txBox="1"/>
          <p:nvPr/>
        </p:nvSpPr>
        <p:spPr>
          <a:xfrm>
            <a:off x="5965030" y="1846557"/>
            <a:ext cx="10087402" cy="3315104"/>
          </a:xfrm>
          <a:prstGeom prst="rect">
            <a:avLst/>
          </a:prstGeom>
        </p:spPr>
        <p:txBody>
          <a:bodyPr lIns="0" tIns="0" rIns="0" bIns="0" rtlCol="0" anchor="t">
            <a:spAutoFit/>
          </a:bodyPr>
          <a:lstStyle/>
          <a:p>
            <a:pPr marL="0" lvl="0" indent="0">
              <a:lnSpc>
                <a:spcPts val="8285"/>
              </a:lnSpc>
            </a:pPr>
            <a:r>
              <a:rPr lang="en-US" sz="7530">
                <a:solidFill>
                  <a:srgbClr val="11575C"/>
                </a:solidFill>
                <a:latin typeface="Times New Roman Bold" panose="02030802070405020303"/>
              </a:rPr>
              <a:t>Understanding the challenge: Data mining in sensor networks</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F4EC"/>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144500" y="4372374"/>
            <a:ext cx="10287000" cy="1542251"/>
            <a:chOff x="0" y="0"/>
            <a:chExt cx="35832548" cy="5372100"/>
          </a:xfrm>
        </p:grpSpPr>
        <p:sp>
          <p:nvSpPr>
            <p:cNvPr id="3" name="Freeform 3"/>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B77458"/>
            </a:solidFill>
          </p:spPr>
        </p:sp>
      </p:grpSp>
      <p:sp>
        <p:nvSpPr>
          <p:cNvPr id="4" name="Freeform 4"/>
          <p:cNvSpPr/>
          <p:nvPr/>
        </p:nvSpPr>
        <p:spPr>
          <a:xfrm>
            <a:off x="1028700" y="1084858"/>
            <a:ext cx="8049460" cy="8049460"/>
          </a:xfrm>
          <a:custGeom>
            <a:avLst/>
            <a:gdLst/>
            <a:ahLst/>
            <a:cxnLst/>
            <a:rect l="l" t="t" r="r" b="b"/>
            <a:pathLst>
              <a:path w="8049460" h="8049460">
                <a:moveTo>
                  <a:pt x="0" y="0"/>
                </a:moveTo>
                <a:lnTo>
                  <a:pt x="8049460" y="0"/>
                </a:lnTo>
                <a:lnTo>
                  <a:pt x="8049460" y="8049460"/>
                </a:lnTo>
                <a:lnTo>
                  <a:pt x="0" y="80494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a:grpSpLocks noChangeAspect="1"/>
          </p:cNvGrpSpPr>
          <p:nvPr/>
        </p:nvGrpSpPr>
        <p:grpSpPr>
          <a:xfrm>
            <a:off x="1769739" y="2322480"/>
            <a:ext cx="6052875" cy="6052851"/>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sp>
      </p:grpSp>
      <p:grpSp>
        <p:nvGrpSpPr>
          <p:cNvPr id="7" name="Group 7"/>
          <p:cNvGrpSpPr/>
          <p:nvPr/>
        </p:nvGrpSpPr>
        <p:grpSpPr>
          <a:xfrm>
            <a:off x="10609065" y="1210027"/>
            <a:ext cx="6650355" cy="7723346"/>
            <a:chOff x="0" y="-104775"/>
            <a:chExt cx="8867140" cy="10297795"/>
          </a:xfrm>
        </p:grpSpPr>
        <p:sp>
          <p:nvSpPr>
            <p:cNvPr id="8" name="TextBox 8"/>
            <p:cNvSpPr txBox="1"/>
            <p:nvPr/>
          </p:nvSpPr>
          <p:spPr>
            <a:xfrm>
              <a:off x="0" y="-104775"/>
              <a:ext cx="8866980" cy="3038475"/>
            </a:xfrm>
            <a:prstGeom prst="rect">
              <a:avLst/>
            </a:prstGeom>
          </p:spPr>
          <p:txBody>
            <a:bodyPr lIns="0" tIns="0" rIns="0" bIns="0" rtlCol="0" anchor="t">
              <a:spAutoFit/>
            </a:bodyPr>
            <a:lstStyle/>
            <a:p>
              <a:pPr marL="0" lvl="0" indent="0">
                <a:lnSpc>
                  <a:spcPts val="5805"/>
                </a:lnSpc>
              </a:pPr>
              <a:r>
                <a:rPr lang="en-US" sz="4840">
                  <a:solidFill>
                    <a:srgbClr val="11575C"/>
                  </a:solidFill>
                  <a:latin typeface="Times New Roman Bold" panose="02030802070405020303"/>
                </a:rPr>
                <a:t>Understanding the challenge: Data mining in sensor networks</a:t>
              </a:r>
            </a:p>
          </p:txBody>
        </p:sp>
        <p:sp>
          <p:nvSpPr>
            <p:cNvPr id="9" name="TextBox 9"/>
            <p:cNvSpPr txBox="1"/>
            <p:nvPr/>
          </p:nvSpPr>
          <p:spPr>
            <a:xfrm>
              <a:off x="46175" y="3439570"/>
              <a:ext cx="8820805" cy="1438063"/>
            </a:xfrm>
            <a:prstGeom prst="rect">
              <a:avLst/>
            </a:prstGeom>
          </p:spPr>
          <p:txBody>
            <a:bodyPr lIns="0" tIns="0" rIns="0" bIns="0" rtlCol="0" anchor="t">
              <a:spAutoFit/>
            </a:bodyPr>
            <a:lstStyle/>
            <a:p>
              <a:pPr marL="0" lvl="0" indent="0">
                <a:lnSpc>
                  <a:spcPts val="4160"/>
                </a:lnSpc>
              </a:pPr>
              <a:r>
                <a:rPr lang="en-US" sz="3200">
                  <a:solidFill>
                    <a:srgbClr val="11575C"/>
                  </a:solidFill>
                  <a:latin typeface="Times New Roman Bold" panose="02030802070405020303"/>
                </a:rPr>
                <a:t>Challenges posed by the probabilistic nature of sensor data</a:t>
              </a:r>
            </a:p>
          </p:txBody>
        </p:sp>
        <p:sp>
          <p:nvSpPr>
            <p:cNvPr id="10" name="TextBox 10"/>
            <p:cNvSpPr txBox="1"/>
            <p:nvPr/>
          </p:nvSpPr>
          <p:spPr>
            <a:xfrm>
              <a:off x="0" y="5511800"/>
              <a:ext cx="8867140" cy="4681220"/>
            </a:xfrm>
            <a:prstGeom prst="rect">
              <a:avLst/>
            </a:prstGeom>
          </p:spPr>
          <p:txBody>
            <a:bodyPr lIns="0" tIns="0" rIns="0" bIns="0" rtlCol="0" anchor="t">
              <a:noAutofit/>
            </a:bodyPr>
            <a:lstStyle/>
            <a:p>
              <a:pPr marL="388620" lvl="1" indent="-194310">
                <a:lnSpc>
                  <a:spcPct val="100000"/>
                </a:lnSpc>
                <a:buFont typeface="Arial" panose="020B0604020202020204"/>
                <a:buChar char="•"/>
              </a:pPr>
              <a:r>
                <a:rPr lang="en-US" sz="2400">
                  <a:solidFill>
                    <a:srgbClr val="11575C"/>
                  </a:solidFill>
                  <a:latin typeface="Times New Roman" panose="02020603050405020304"/>
                </a:rPr>
                <a:t>The primary challenge in sensor data mining is the probabilistic nature of sensor data.</a:t>
              </a:r>
            </a:p>
            <a:p>
              <a:pPr marL="388620" lvl="1" indent="-194310">
                <a:lnSpc>
                  <a:spcPct val="100000"/>
                </a:lnSpc>
                <a:buFont typeface="Arial" panose="020B0604020202020204"/>
                <a:buChar char="•"/>
              </a:pPr>
              <a:r>
                <a:rPr lang="en-US" sz="2400">
                  <a:solidFill>
                    <a:srgbClr val="11575C"/>
                  </a:solidFill>
                  <a:latin typeface="Times New Roman" panose="02020603050405020304"/>
                </a:rPr>
                <a:t>Unlike conventional data, sensor data is often not entirely precise or deterministic.</a:t>
              </a:r>
            </a:p>
            <a:p>
              <a:pPr marL="388620" lvl="1" indent="-194310">
                <a:lnSpc>
                  <a:spcPct val="100000"/>
                </a:lnSpc>
                <a:buFont typeface="Arial" panose="020B0604020202020204"/>
                <a:buChar char="•"/>
              </a:pPr>
              <a:r>
                <a:rPr lang="en-US" sz="2400">
                  <a:solidFill>
                    <a:srgbClr val="11575C"/>
                  </a:solidFill>
                  <a:latin typeface="Times New Roman" panose="02020603050405020304"/>
                </a:rPr>
                <a:t>It exhibits probabilistic characteristics due to factors like environmental conditions, sensor accuracy, or measurement noise.</a:t>
              </a:r>
            </a:p>
            <a:p>
              <a:pPr marL="388620" lvl="1" indent="-194310">
                <a:lnSpc>
                  <a:spcPct val="100000"/>
                </a:lnSpc>
                <a:buFont typeface="Arial" panose="020B0604020202020204"/>
                <a:buChar char="•"/>
              </a:pPr>
              <a:r>
                <a:rPr lang="en-US" sz="2400">
                  <a:solidFill>
                    <a:srgbClr val="11575C"/>
                  </a:solidFill>
                  <a:latin typeface="Times New Roman" panose="02020603050405020304"/>
                </a:rPr>
                <a:t>This complexity impedes the extraction of accurate insights from the data.</a:t>
              </a:r>
            </a:p>
            <a:p>
              <a:pPr marL="388620" lvl="1" indent="-194310">
                <a:lnSpc>
                  <a:spcPct val="100000"/>
                </a:lnSpc>
                <a:buFont typeface="Arial" panose="020B0604020202020204"/>
                <a:buChar char="•"/>
              </a:pPr>
              <a:r>
                <a:rPr lang="en-US" sz="2400">
                  <a:solidFill>
                    <a:srgbClr val="11575C"/>
                  </a:solidFill>
                  <a:latin typeface="Times New Roman" panose="02020603050405020304"/>
                </a:rPr>
                <a:t>More complex data mining approaches are required to handle and address the uncertainty inherent in sensor data.</a:t>
              </a:r>
            </a:p>
          </p:txBody>
        </p:sp>
        <p:sp>
          <p:nvSpPr>
            <p:cNvPr id="11" name="AutoShape 11"/>
            <p:cNvSpPr/>
            <p:nvPr/>
          </p:nvSpPr>
          <p:spPr>
            <a:xfrm>
              <a:off x="0" y="5266725"/>
              <a:ext cx="8866980" cy="0"/>
            </a:xfrm>
            <a:prstGeom prst="line">
              <a:avLst/>
            </a:prstGeom>
            <a:ln w="12700" cap="rnd">
              <a:solidFill>
                <a:srgbClr val="B77458"/>
              </a:solidFill>
              <a:prstDash val="solid"/>
              <a:headEnd type="none" w="sm" len="sm"/>
              <a:tailEnd type="none" w="sm" len="sm"/>
            </a:ln>
          </p:spPr>
        </p:sp>
      </p:gr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F4EC"/>
        </a:solidFill>
        <a:effectLst/>
      </p:bgPr>
    </p:bg>
    <p:spTree>
      <p:nvGrpSpPr>
        <p:cNvPr id="1" name=""/>
        <p:cNvGrpSpPr/>
        <p:nvPr/>
      </p:nvGrpSpPr>
      <p:grpSpPr>
        <a:xfrm>
          <a:off x="0" y="0"/>
          <a:ext cx="0" cy="0"/>
          <a:chOff x="0" y="0"/>
          <a:chExt cx="0" cy="0"/>
        </a:xfrm>
      </p:grpSpPr>
      <p:sp>
        <p:nvSpPr>
          <p:cNvPr id="2" name="Freeform 2" descr="Purple Blob"/>
          <p:cNvSpPr/>
          <p:nvPr/>
        </p:nvSpPr>
        <p:spPr>
          <a:xfrm rot="5943902">
            <a:off x="-3065009" y="7896799"/>
            <a:ext cx="5637112" cy="5637112"/>
          </a:xfrm>
          <a:custGeom>
            <a:avLst/>
            <a:gdLst/>
            <a:ahLst/>
            <a:cxnLst/>
            <a:rect l="l" t="t" r="r" b="b"/>
            <a:pathLst>
              <a:path w="5637112" h="5637112">
                <a:moveTo>
                  <a:pt x="0" y="0"/>
                </a:moveTo>
                <a:lnTo>
                  <a:pt x="5637112" y="0"/>
                </a:lnTo>
                <a:lnTo>
                  <a:pt x="5637112" y="5637112"/>
                </a:lnTo>
                <a:lnTo>
                  <a:pt x="0" y="56371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descr="Pink Blob"/>
          <p:cNvSpPr/>
          <p:nvPr/>
        </p:nvSpPr>
        <p:spPr>
          <a:xfrm rot="7470224">
            <a:off x="3606334" y="-1688957"/>
            <a:ext cx="3278041" cy="3879339"/>
          </a:xfrm>
          <a:custGeom>
            <a:avLst/>
            <a:gdLst/>
            <a:ahLst/>
            <a:cxnLst/>
            <a:rect l="l" t="t" r="r" b="b"/>
            <a:pathLst>
              <a:path w="3278041" h="3879339">
                <a:moveTo>
                  <a:pt x="0" y="0"/>
                </a:moveTo>
                <a:lnTo>
                  <a:pt x="3278041" y="0"/>
                </a:lnTo>
                <a:lnTo>
                  <a:pt x="3278041" y="3879339"/>
                </a:lnTo>
                <a:lnTo>
                  <a:pt x="0" y="3879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9144000" y="2029317"/>
            <a:ext cx="6175269" cy="7563292"/>
            <a:chOff x="0" y="19050"/>
            <a:chExt cx="8233692" cy="10084389"/>
          </a:xfrm>
        </p:grpSpPr>
        <p:sp>
          <p:nvSpPr>
            <p:cNvPr id="7" name="TextBox 7"/>
            <p:cNvSpPr txBox="1"/>
            <p:nvPr/>
          </p:nvSpPr>
          <p:spPr>
            <a:xfrm>
              <a:off x="0" y="3548874"/>
              <a:ext cx="8233692" cy="1521883"/>
            </a:xfrm>
            <a:prstGeom prst="rect">
              <a:avLst/>
            </a:prstGeom>
          </p:spPr>
          <p:txBody>
            <a:bodyPr lIns="0" tIns="0" rIns="0" bIns="0" rtlCol="0" anchor="t">
              <a:spAutoFit/>
            </a:bodyPr>
            <a:lstStyle/>
            <a:p>
              <a:pPr marL="0" lvl="0" indent="0">
                <a:lnSpc>
                  <a:spcPts val="4550"/>
                </a:lnSpc>
              </a:pPr>
              <a:r>
                <a:rPr lang="en-US" sz="3500">
                  <a:solidFill>
                    <a:srgbClr val="11575C"/>
                  </a:solidFill>
                  <a:latin typeface="Arimo Bold" panose="020B0704020202020204"/>
                </a:rPr>
                <a:t>PMFI (Probabilistic Maximal Frequent Itemsets):</a:t>
              </a:r>
            </a:p>
          </p:txBody>
        </p:sp>
        <p:sp>
          <p:nvSpPr>
            <p:cNvPr id="8" name="TextBox 8"/>
            <p:cNvSpPr txBox="1"/>
            <p:nvPr/>
          </p:nvSpPr>
          <p:spPr>
            <a:xfrm>
              <a:off x="0" y="19050"/>
              <a:ext cx="8233692" cy="3199977"/>
            </a:xfrm>
            <a:prstGeom prst="rect">
              <a:avLst/>
            </a:prstGeom>
          </p:spPr>
          <p:txBody>
            <a:bodyPr lIns="0" tIns="0" rIns="0" bIns="0" rtlCol="0" anchor="t">
              <a:spAutoFit/>
            </a:bodyPr>
            <a:lstStyle/>
            <a:p>
              <a:pPr marL="0" lvl="0" indent="0">
                <a:lnSpc>
                  <a:spcPts val="6160"/>
                </a:lnSpc>
              </a:pPr>
              <a:r>
                <a:rPr lang="en-US" sz="5600">
                  <a:solidFill>
                    <a:srgbClr val="11575C"/>
                  </a:solidFill>
                  <a:latin typeface="Arimo Bold" panose="020B0704020202020204"/>
                </a:rPr>
                <a:t>The problem of exploiting PMFI in uncertain big data</a:t>
              </a:r>
            </a:p>
          </p:txBody>
        </p:sp>
        <p:sp>
          <p:nvSpPr>
            <p:cNvPr id="9" name="TextBox 9"/>
            <p:cNvSpPr txBox="1"/>
            <p:nvPr/>
          </p:nvSpPr>
          <p:spPr>
            <a:xfrm>
              <a:off x="0" y="5671986"/>
              <a:ext cx="8233692" cy="4431453"/>
            </a:xfrm>
            <a:prstGeom prst="rect">
              <a:avLst/>
            </a:prstGeom>
          </p:spPr>
          <p:txBody>
            <a:bodyPr lIns="0" tIns="0" rIns="0" bIns="0" rtlCol="0" anchor="t">
              <a:spAutoFit/>
            </a:bodyPr>
            <a:lstStyle/>
            <a:p>
              <a:pPr marL="388620" lvl="1" indent="-194310">
                <a:lnSpc>
                  <a:spcPct val="150000"/>
                </a:lnSpc>
                <a:buFont typeface="Arial" panose="020B0604020202020204"/>
                <a:buChar char="•"/>
              </a:pPr>
              <a:r>
                <a:rPr lang="en-US" sz="2400">
                  <a:solidFill>
                    <a:srgbClr val="11575C"/>
                  </a:solidFill>
                  <a:latin typeface="Arial" panose="020B0604020202020204"/>
                </a:rPr>
                <a:t>Definition: PMFI refers to sets of items that frequently occur in a large database but with a probabilistic nature.</a:t>
              </a:r>
            </a:p>
            <a:p>
              <a:pPr marL="388620" lvl="1" indent="-194310">
                <a:lnSpc>
                  <a:spcPct val="150000"/>
                </a:lnSpc>
                <a:buFont typeface="Arial" panose="020B0604020202020204"/>
                <a:buChar char="•"/>
              </a:pPr>
              <a:r>
                <a:rPr lang="en-US" sz="2400">
                  <a:solidFill>
                    <a:srgbClr val="11575C"/>
                  </a:solidFill>
                  <a:latin typeface="Arial" panose="020B0604020202020204"/>
                </a:rPr>
                <a:t>Example: In environmental sensor data, PMFI might include combinations like high temperature combined with low humidity.</a:t>
              </a:r>
            </a:p>
          </p:txBody>
        </p:sp>
      </p:grpSp>
      <p:sp>
        <p:nvSpPr>
          <p:cNvPr id="10" name="Freeform 10"/>
          <p:cNvSpPr/>
          <p:nvPr/>
        </p:nvSpPr>
        <p:spPr>
          <a:xfrm>
            <a:off x="1028700" y="1437647"/>
            <a:ext cx="2130602" cy="2293212"/>
          </a:xfrm>
          <a:custGeom>
            <a:avLst/>
            <a:gdLst/>
            <a:ahLst/>
            <a:cxnLst/>
            <a:rect l="l" t="t" r="r" b="b"/>
            <a:pathLst>
              <a:path w="2130602" h="2293212">
                <a:moveTo>
                  <a:pt x="0" y="0"/>
                </a:moveTo>
                <a:lnTo>
                  <a:pt x="2130602" y="0"/>
                </a:lnTo>
                <a:lnTo>
                  <a:pt x="2130602" y="2293212"/>
                </a:lnTo>
                <a:lnTo>
                  <a:pt x="0" y="22932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5"/>
          <p:cNvGrpSpPr>
            <a:grpSpLocks noChangeAspect="1"/>
          </p:cNvGrpSpPr>
          <p:nvPr/>
        </p:nvGrpSpPr>
        <p:grpSpPr>
          <a:xfrm>
            <a:off x="1769739" y="2322480"/>
            <a:ext cx="6052875" cy="6052851"/>
            <a:chOff x="0" y="0"/>
            <a:chExt cx="6350000" cy="6349975"/>
          </a:xfrm>
        </p:grpSpPr>
        <p:sp>
          <p:nvSpPr>
            <p:cNvPr id="12"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a:stretch>
            </a:blipFill>
          </p:spPr>
        </p:sp>
      </p:gr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F4EC"/>
        </a:solidFill>
        <a:effectLst/>
      </p:bgPr>
    </p:bg>
    <p:spTree>
      <p:nvGrpSpPr>
        <p:cNvPr id="1" name=""/>
        <p:cNvGrpSpPr/>
        <p:nvPr/>
      </p:nvGrpSpPr>
      <p:grpSpPr>
        <a:xfrm>
          <a:off x="0" y="0"/>
          <a:ext cx="0" cy="0"/>
          <a:chOff x="0" y="0"/>
          <a:chExt cx="0" cy="0"/>
        </a:xfrm>
      </p:grpSpPr>
      <p:sp>
        <p:nvSpPr>
          <p:cNvPr id="2" name="Freeform 2"/>
          <p:cNvSpPr/>
          <p:nvPr/>
        </p:nvSpPr>
        <p:spPr>
          <a:xfrm>
            <a:off x="14877646" y="0"/>
            <a:ext cx="3194113" cy="4114800"/>
          </a:xfrm>
          <a:custGeom>
            <a:avLst/>
            <a:gdLst/>
            <a:ahLst/>
            <a:cxnLst/>
            <a:rect l="l" t="t" r="r" b="b"/>
            <a:pathLst>
              <a:path w="3194113" h="4114800">
                <a:moveTo>
                  <a:pt x="0" y="0"/>
                </a:moveTo>
                <a:lnTo>
                  <a:pt x="3194113" y="0"/>
                </a:lnTo>
                <a:lnTo>
                  <a:pt x="319411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962452" y="6057932"/>
            <a:ext cx="4609214" cy="4114800"/>
          </a:xfrm>
          <a:custGeom>
            <a:avLst/>
            <a:gdLst/>
            <a:ahLst/>
            <a:cxnLst/>
            <a:rect l="l" t="t" r="r" b="b"/>
            <a:pathLst>
              <a:path w="4609214" h="4114800">
                <a:moveTo>
                  <a:pt x="0" y="0"/>
                </a:moveTo>
                <a:lnTo>
                  <a:pt x="4609214" y="0"/>
                </a:lnTo>
                <a:lnTo>
                  <a:pt x="460921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9322720" y="3495675"/>
            <a:ext cx="7325469" cy="4179906"/>
            <a:chOff x="0" y="-38100"/>
            <a:chExt cx="9767291" cy="5573207"/>
          </a:xfrm>
        </p:grpSpPr>
        <p:sp>
          <p:nvSpPr>
            <p:cNvPr id="5" name="TextBox 5"/>
            <p:cNvSpPr txBox="1"/>
            <p:nvPr/>
          </p:nvSpPr>
          <p:spPr>
            <a:xfrm>
              <a:off x="0" y="1103654"/>
              <a:ext cx="9767291" cy="4431453"/>
            </a:xfrm>
            <a:prstGeom prst="rect">
              <a:avLst/>
            </a:prstGeom>
          </p:spPr>
          <p:txBody>
            <a:bodyPr lIns="0" tIns="0" rIns="0" bIns="0" rtlCol="0" anchor="t">
              <a:spAutoFit/>
            </a:bodyPr>
            <a:lstStyle/>
            <a:p>
              <a:pPr marL="453390" lvl="1" indent="-226695">
                <a:lnSpc>
                  <a:spcPct val="150000"/>
                </a:lnSpc>
                <a:buFont typeface="Arial" panose="020B0604020202020204"/>
                <a:buChar char="•"/>
              </a:pPr>
              <a:r>
                <a:rPr lang="en-US" sz="2400">
                  <a:solidFill>
                    <a:srgbClr val="11575C"/>
                  </a:solidFill>
                  <a:latin typeface="Arial" panose="020B0604020202020204"/>
                </a:rPr>
                <a:t>Probabilistic Data: Unlike structured data, sensor data often exhibits probabilistic tendencies, making it challenging to draw accurate conclusions.</a:t>
              </a:r>
            </a:p>
            <a:p>
              <a:pPr marL="453390" lvl="1" indent="-226695">
                <a:lnSpc>
                  <a:spcPct val="150000"/>
                </a:lnSpc>
                <a:buFont typeface="Arial" panose="020B0604020202020204"/>
                <a:buChar char="•"/>
              </a:pPr>
              <a:r>
                <a:rPr lang="en-US" sz="2400">
                  <a:solidFill>
                    <a:srgbClr val="11575C"/>
                  </a:solidFill>
                  <a:latin typeface="Arial" panose="020B0604020202020204"/>
                </a:rPr>
                <a:t>Impact on Analysis: This uncertainty complicates the analysis and extraction of meaningful insights from the data</a:t>
              </a:r>
            </a:p>
          </p:txBody>
        </p:sp>
        <p:sp>
          <p:nvSpPr>
            <p:cNvPr id="6" name="TextBox 6"/>
            <p:cNvSpPr txBox="1"/>
            <p:nvPr/>
          </p:nvSpPr>
          <p:spPr>
            <a:xfrm>
              <a:off x="0" y="-38100"/>
              <a:ext cx="9767291" cy="565573"/>
            </a:xfrm>
            <a:prstGeom prst="rect">
              <a:avLst/>
            </a:prstGeom>
          </p:spPr>
          <p:txBody>
            <a:bodyPr lIns="0" tIns="0" rIns="0" bIns="0" rtlCol="0" anchor="t">
              <a:spAutoFit/>
            </a:bodyPr>
            <a:lstStyle/>
            <a:p>
              <a:pPr marL="0" lvl="0" indent="0" algn="l">
                <a:lnSpc>
                  <a:spcPts val="3380"/>
                </a:lnSpc>
                <a:spcBef>
                  <a:spcPct val="0"/>
                </a:spcBef>
              </a:pPr>
              <a:r>
                <a:rPr lang="en-US" sz="2600">
                  <a:solidFill>
                    <a:srgbClr val="11575C"/>
                  </a:solidFill>
                  <a:latin typeface="Arimo Bold" panose="020B0704020202020204"/>
                </a:rPr>
                <a:t>Challenges in PMFI Mining:</a:t>
              </a:r>
            </a:p>
          </p:txBody>
        </p:sp>
      </p:grpSp>
      <p:sp>
        <p:nvSpPr>
          <p:cNvPr id="7" name="TextBox 7"/>
          <p:cNvSpPr txBox="1"/>
          <p:nvPr/>
        </p:nvSpPr>
        <p:spPr>
          <a:xfrm>
            <a:off x="1639812" y="2057400"/>
            <a:ext cx="6491853" cy="6134100"/>
          </a:xfrm>
          <a:prstGeom prst="rect">
            <a:avLst/>
          </a:prstGeom>
        </p:spPr>
        <p:txBody>
          <a:bodyPr lIns="0" tIns="0" rIns="0" bIns="0" rtlCol="0" anchor="t">
            <a:spAutoFit/>
          </a:bodyPr>
          <a:lstStyle/>
          <a:p>
            <a:pPr marL="0" lvl="0" indent="0">
              <a:lnSpc>
                <a:spcPts val="9600"/>
              </a:lnSpc>
              <a:spcBef>
                <a:spcPct val="0"/>
              </a:spcBef>
            </a:pPr>
            <a:r>
              <a:rPr lang="en-US" sz="8000">
                <a:solidFill>
                  <a:srgbClr val="11575C"/>
                </a:solidFill>
                <a:latin typeface="Arimo Bold" panose="020B0704020202020204"/>
              </a:rPr>
              <a:t>The problem of exploiting PMFI in uncertain big data</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F4EC"/>
        </a:solidFill>
        <a:effectLst/>
      </p:bgPr>
    </p:bg>
    <p:spTree>
      <p:nvGrpSpPr>
        <p:cNvPr id="1" name=""/>
        <p:cNvGrpSpPr/>
        <p:nvPr/>
      </p:nvGrpSpPr>
      <p:grpSpPr>
        <a:xfrm>
          <a:off x="0" y="0"/>
          <a:ext cx="0" cy="0"/>
          <a:chOff x="0" y="0"/>
          <a:chExt cx="0" cy="0"/>
        </a:xfrm>
      </p:grpSpPr>
      <p:sp>
        <p:nvSpPr>
          <p:cNvPr id="2" name="Freeform 2"/>
          <p:cNvSpPr/>
          <p:nvPr/>
        </p:nvSpPr>
        <p:spPr>
          <a:xfrm>
            <a:off x="3276546" y="5524394"/>
            <a:ext cx="4609214" cy="4114800"/>
          </a:xfrm>
          <a:custGeom>
            <a:avLst/>
            <a:gdLst/>
            <a:ahLst/>
            <a:cxnLst/>
            <a:rect l="l" t="t" r="r" b="b"/>
            <a:pathLst>
              <a:path w="4609214" h="4114800">
                <a:moveTo>
                  <a:pt x="0" y="0"/>
                </a:moveTo>
                <a:lnTo>
                  <a:pt x="4609214" y="0"/>
                </a:lnTo>
                <a:lnTo>
                  <a:pt x="460921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341488" y="39740"/>
            <a:ext cx="7315200" cy="3853695"/>
          </a:xfrm>
          <a:custGeom>
            <a:avLst/>
            <a:gdLst/>
            <a:ahLst/>
            <a:cxnLst/>
            <a:rect l="l" t="t" r="r" b="b"/>
            <a:pathLst>
              <a:path w="7315200" h="3853695">
                <a:moveTo>
                  <a:pt x="0" y="0"/>
                </a:moveTo>
                <a:lnTo>
                  <a:pt x="7315200" y="0"/>
                </a:lnTo>
                <a:lnTo>
                  <a:pt x="7315200" y="3853695"/>
                </a:lnTo>
                <a:lnTo>
                  <a:pt x="0" y="38536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8039100" y="2709029"/>
            <a:ext cx="9220200" cy="5399582"/>
            <a:chOff x="0" y="-47625"/>
            <a:chExt cx="12293600" cy="7199443"/>
          </a:xfrm>
        </p:grpSpPr>
        <p:sp>
          <p:nvSpPr>
            <p:cNvPr id="5" name="TextBox 5"/>
            <p:cNvSpPr txBox="1"/>
            <p:nvPr/>
          </p:nvSpPr>
          <p:spPr>
            <a:xfrm>
              <a:off x="0" y="1242931"/>
              <a:ext cx="12293600" cy="5908887"/>
            </a:xfrm>
            <a:prstGeom prst="rect">
              <a:avLst/>
            </a:prstGeom>
          </p:spPr>
          <p:txBody>
            <a:bodyPr lIns="0" tIns="0" rIns="0" bIns="0" rtlCol="0" anchor="t">
              <a:spAutoFit/>
            </a:bodyPr>
            <a:lstStyle/>
            <a:p>
              <a:pPr marL="499110" lvl="1" indent="-249555" algn="l">
                <a:lnSpc>
                  <a:spcPct val="200000"/>
                </a:lnSpc>
                <a:spcBef>
                  <a:spcPct val="0"/>
                </a:spcBef>
                <a:buFont typeface="Arial" panose="020B0604020202020204"/>
                <a:buChar char="•"/>
              </a:pPr>
              <a:r>
                <a:rPr lang="en-US" sz="2400" u="none" strike="noStrike">
                  <a:solidFill>
                    <a:srgbClr val="11575C"/>
                  </a:solidFill>
                  <a:latin typeface="Arial" panose="020B0604020202020204"/>
                </a:rPr>
                <a:t>Computational Challenge: Determining PMFI from large databases requires complex computations and long processing times.</a:t>
              </a:r>
            </a:p>
            <a:p>
              <a:pPr marL="499110" lvl="1" indent="-249555" algn="l">
                <a:lnSpc>
                  <a:spcPct val="200000"/>
                </a:lnSpc>
                <a:spcBef>
                  <a:spcPct val="0"/>
                </a:spcBef>
                <a:buFont typeface="Arial" panose="020B0604020202020204"/>
                <a:buChar char="•"/>
              </a:pPr>
              <a:r>
                <a:rPr lang="en-US" sz="2400" u="none" strike="noStrike">
                  <a:solidFill>
                    <a:srgbClr val="11575C"/>
                  </a:solidFill>
                  <a:latin typeface="Arial" panose="020B0604020202020204"/>
                </a:rPr>
                <a:t>Comparison with Traditional Methods: Conventional data mining approaches are often inefficient in handling such complex probabilistic data.</a:t>
              </a:r>
            </a:p>
          </p:txBody>
        </p:sp>
        <p:sp>
          <p:nvSpPr>
            <p:cNvPr id="6" name="TextBox 6"/>
            <p:cNvSpPr txBox="1"/>
            <p:nvPr/>
          </p:nvSpPr>
          <p:spPr>
            <a:xfrm>
              <a:off x="0" y="-47625"/>
              <a:ext cx="12293600" cy="657225"/>
            </a:xfrm>
            <a:prstGeom prst="rect">
              <a:avLst/>
            </a:prstGeom>
          </p:spPr>
          <p:txBody>
            <a:bodyPr lIns="0" tIns="0" rIns="0" bIns="0" rtlCol="0" anchor="t">
              <a:spAutoFit/>
            </a:bodyPr>
            <a:lstStyle/>
            <a:p>
              <a:pPr marL="0" lvl="0" indent="0" algn="l">
                <a:lnSpc>
                  <a:spcPts val="3900"/>
                </a:lnSpc>
                <a:spcBef>
                  <a:spcPct val="0"/>
                </a:spcBef>
              </a:pPr>
              <a:r>
                <a:rPr lang="en-US" sz="3000">
                  <a:solidFill>
                    <a:srgbClr val="11575C"/>
                  </a:solidFill>
                  <a:latin typeface="Arimo Bold" panose="020B0704020202020204"/>
                </a:rPr>
                <a:t>High Time Complexity:</a:t>
              </a:r>
            </a:p>
          </p:txBody>
        </p:sp>
      </p:grpSp>
      <p:sp>
        <p:nvSpPr>
          <p:cNvPr id="7" name="TextBox 7"/>
          <p:cNvSpPr txBox="1"/>
          <p:nvPr/>
        </p:nvSpPr>
        <p:spPr>
          <a:xfrm>
            <a:off x="1384300" y="1695541"/>
            <a:ext cx="6300746" cy="4586288"/>
          </a:xfrm>
          <a:prstGeom prst="rect">
            <a:avLst/>
          </a:prstGeom>
        </p:spPr>
        <p:txBody>
          <a:bodyPr lIns="0" tIns="0" rIns="0" bIns="0" rtlCol="0" anchor="t">
            <a:spAutoFit/>
          </a:bodyPr>
          <a:lstStyle/>
          <a:p>
            <a:pPr marL="0" lvl="0" indent="0" algn="l">
              <a:lnSpc>
                <a:spcPts val="7085"/>
              </a:lnSpc>
              <a:spcBef>
                <a:spcPct val="0"/>
              </a:spcBef>
            </a:pPr>
            <a:r>
              <a:rPr lang="en-US" sz="7875" u="none" strike="noStrike">
                <a:solidFill>
                  <a:srgbClr val="11575C"/>
                </a:solidFill>
                <a:latin typeface="Arimo Bold" panose="020B0704020202020204"/>
              </a:rPr>
              <a:t>The problem of exploiting PMFI in uncertain big data</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F4EC"/>
        </a:solidFill>
        <a:effectLst/>
      </p:bgPr>
    </p:bg>
    <p:spTree>
      <p:nvGrpSpPr>
        <p:cNvPr id="1" name=""/>
        <p:cNvGrpSpPr/>
        <p:nvPr/>
      </p:nvGrpSpPr>
      <p:grpSpPr>
        <a:xfrm>
          <a:off x="0" y="0"/>
          <a:ext cx="0" cy="0"/>
          <a:chOff x="0" y="0"/>
          <a:chExt cx="0" cy="0"/>
        </a:xfrm>
      </p:grpSpPr>
      <p:sp>
        <p:nvSpPr>
          <p:cNvPr id="2" name="AutoShape 2"/>
          <p:cNvSpPr/>
          <p:nvPr/>
        </p:nvSpPr>
        <p:spPr>
          <a:xfrm>
            <a:off x="9560914" y="1870371"/>
            <a:ext cx="7698386" cy="0"/>
          </a:xfrm>
          <a:prstGeom prst="line">
            <a:avLst/>
          </a:prstGeom>
          <a:ln w="9525" cap="rnd">
            <a:solidFill>
              <a:srgbClr val="11575C"/>
            </a:solidFill>
            <a:prstDash val="solid"/>
            <a:headEnd type="none" w="sm" len="sm"/>
            <a:tailEnd type="none" w="sm" len="sm"/>
          </a:ln>
        </p:spPr>
      </p:sp>
      <p:sp>
        <p:nvSpPr>
          <p:cNvPr id="3" name="AutoShape 3"/>
          <p:cNvSpPr/>
          <p:nvPr/>
        </p:nvSpPr>
        <p:spPr>
          <a:xfrm>
            <a:off x="9560914" y="8407104"/>
            <a:ext cx="7698386" cy="0"/>
          </a:xfrm>
          <a:prstGeom prst="line">
            <a:avLst/>
          </a:prstGeom>
          <a:ln w="9525" cap="rnd">
            <a:solidFill>
              <a:srgbClr val="11575C"/>
            </a:solidFill>
            <a:prstDash val="solid"/>
            <a:headEnd type="none" w="sm" len="sm"/>
            <a:tailEnd type="none" w="sm" len="sm"/>
          </a:ln>
        </p:spPr>
      </p:sp>
      <p:sp>
        <p:nvSpPr>
          <p:cNvPr id="4" name="Freeform 4"/>
          <p:cNvSpPr/>
          <p:nvPr/>
        </p:nvSpPr>
        <p:spPr>
          <a:xfrm>
            <a:off x="11845808" y="8411866"/>
            <a:ext cx="3777789" cy="4114800"/>
          </a:xfrm>
          <a:custGeom>
            <a:avLst/>
            <a:gdLst/>
            <a:ahLst/>
            <a:cxnLst/>
            <a:rect l="l" t="t" r="r" b="b"/>
            <a:pathLst>
              <a:path w="3777789" h="4114800">
                <a:moveTo>
                  <a:pt x="0" y="0"/>
                </a:moveTo>
                <a:lnTo>
                  <a:pt x="3777789" y="0"/>
                </a:lnTo>
                <a:lnTo>
                  <a:pt x="377778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077102" y="-388611"/>
            <a:ext cx="7315200" cy="3853695"/>
          </a:xfrm>
          <a:custGeom>
            <a:avLst/>
            <a:gdLst/>
            <a:ahLst/>
            <a:cxnLst/>
            <a:rect l="l" t="t" r="r" b="b"/>
            <a:pathLst>
              <a:path w="7315200" h="3853695">
                <a:moveTo>
                  <a:pt x="0" y="0"/>
                </a:moveTo>
                <a:lnTo>
                  <a:pt x="7315200" y="0"/>
                </a:lnTo>
                <a:lnTo>
                  <a:pt x="7315200" y="3853695"/>
                </a:lnTo>
                <a:lnTo>
                  <a:pt x="0" y="38536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76699" y="5372121"/>
            <a:ext cx="4291838" cy="4114800"/>
          </a:xfrm>
          <a:custGeom>
            <a:avLst/>
            <a:gdLst/>
            <a:ahLst/>
            <a:cxnLst/>
            <a:rect l="l" t="t" r="r" b="b"/>
            <a:pathLst>
              <a:path w="4291838" h="4114800">
                <a:moveTo>
                  <a:pt x="0" y="0"/>
                </a:moveTo>
                <a:lnTo>
                  <a:pt x="4291839" y="0"/>
                </a:lnTo>
                <a:lnTo>
                  <a:pt x="429183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028700" y="1841796"/>
            <a:ext cx="6909998" cy="2476500"/>
          </a:xfrm>
          <a:prstGeom prst="rect">
            <a:avLst/>
          </a:prstGeom>
        </p:spPr>
        <p:txBody>
          <a:bodyPr lIns="0" tIns="0" rIns="0" bIns="0" rtlCol="0" anchor="t">
            <a:spAutoFit/>
          </a:bodyPr>
          <a:lstStyle/>
          <a:p>
            <a:pPr marL="0" lvl="0" indent="0" algn="l">
              <a:lnSpc>
                <a:spcPts val="9600"/>
              </a:lnSpc>
              <a:spcBef>
                <a:spcPct val="0"/>
              </a:spcBef>
            </a:pPr>
            <a:r>
              <a:rPr lang="en-US" sz="8000" u="none">
                <a:solidFill>
                  <a:srgbClr val="11575C"/>
                </a:solidFill>
                <a:latin typeface="Arimo Bold" panose="020B0704020202020204"/>
              </a:rPr>
              <a:t>Overview of the report</a:t>
            </a:r>
          </a:p>
        </p:txBody>
      </p:sp>
      <p:sp>
        <p:nvSpPr>
          <p:cNvPr id="8" name="TextBox 8"/>
          <p:cNvSpPr txBox="1"/>
          <p:nvPr/>
        </p:nvSpPr>
        <p:spPr>
          <a:xfrm>
            <a:off x="1028700" y="4634865"/>
            <a:ext cx="6381657" cy="950595"/>
          </a:xfrm>
          <a:prstGeom prst="rect">
            <a:avLst/>
          </a:prstGeom>
        </p:spPr>
        <p:txBody>
          <a:bodyPr lIns="0" tIns="0" rIns="0" bIns="0" rtlCol="0" anchor="t">
            <a:spAutoFit/>
          </a:bodyPr>
          <a:lstStyle/>
          <a:p>
            <a:pPr marL="0" lvl="0" indent="0" algn="l">
              <a:lnSpc>
                <a:spcPts val="3780"/>
              </a:lnSpc>
            </a:pPr>
            <a:r>
              <a:rPr lang="en-US" sz="2700" u="none">
                <a:solidFill>
                  <a:srgbClr val="11575C"/>
                </a:solidFill>
                <a:latin typeface="Arimo Bold" panose="020B0704020202020204"/>
              </a:rPr>
              <a:t>Introduction to a possible world semantic approach</a:t>
            </a:r>
          </a:p>
        </p:txBody>
      </p:sp>
      <p:sp>
        <p:nvSpPr>
          <p:cNvPr id="9" name="TextBox 9"/>
          <p:cNvSpPr txBox="1"/>
          <p:nvPr/>
        </p:nvSpPr>
        <p:spPr>
          <a:xfrm>
            <a:off x="9560914" y="2792412"/>
            <a:ext cx="7698386" cy="4559300"/>
          </a:xfrm>
          <a:prstGeom prst="rect">
            <a:avLst/>
          </a:prstGeom>
        </p:spPr>
        <p:txBody>
          <a:bodyPr lIns="0" tIns="0" rIns="0" bIns="0" rtlCol="0" anchor="t">
            <a:spAutoFit/>
          </a:bodyPr>
          <a:lstStyle/>
          <a:p>
            <a:pPr marL="0" lvl="0" indent="0">
              <a:lnSpc>
                <a:spcPts val="4000"/>
              </a:lnSpc>
            </a:pPr>
            <a:r>
              <a:rPr lang="en-US" sz="2500">
                <a:solidFill>
                  <a:srgbClr val="11575C"/>
                </a:solidFill>
                <a:latin typeface="Arial" panose="020B0604020202020204"/>
              </a:rPr>
              <a:t>The possible semantic world approach introduces a method or system aimed at comprehending and representing information in a meaningful manner. It involves employing data and techniques to express meaning from information, particularly in understanding uncertain data from sensor networks. This aids in constructing models to interpret and comprehend information from probabilistic data, minimizing uncertainty in the data analysis process</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F4EC"/>
        </a:solidFill>
        <a:effectLst/>
      </p:bgPr>
    </p:bg>
    <p:spTree>
      <p:nvGrpSpPr>
        <p:cNvPr id="1" name=""/>
        <p:cNvGrpSpPr/>
        <p:nvPr/>
      </p:nvGrpSpPr>
      <p:grpSpPr>
        <a:xfrm>
          <a:off x="0" y="0"/>
          <a:ext cx="0" cy="0"/>
          <a:chOff x="0" y="0"/>
          <a:chExt cx="0" cy="0"/>
        </a:xfrm>
      </p:grpSpPr>
      <p:sp>
        <p:nvSpPr>
          <p:cNvPr id="2" name="TextBox 2"/>
          <p:cNvSpPr txBox="1"/>
          <p:nvPr/>
        </p:nvSpPr>
        <p:spPr>
          <a:xfrm>
            <a:off x="9144000" y="1160462"/>
            <a:ext cx="8547932" cy="8093075"/>
          </a:xfrm>
          <a:prstGeom prst="rect">
            <a:avLst/>
          </a:prstGeom>
        </p:spPr>
        <p:txBody>
          <a:bodyPr lIns="0" tIns="0" rIns="0" bIns="0" rtlCol="0" anchor="t">
            <a:spAutoFit/>
          </a:bodyPr>
          <a:lstStyle/>
          <a:p>
            <a:pPr marL="539750" lvl="1" indent="-269875">
              <a:lnSpc>
                <a:spcPts val="4000"/>
              </a:lnSpc>
              <a:buFont typeface="Arial" panose="020B0604020202020204"/>
              <a:buChar char="•"/>
            </a:pPr>
            <a:r>
              <a:rPr lang="en-US" sz="2500">
                <a:solidFill>
                  <a:srgbClr val="11575C"/>
                </a:solidFill>
                <a:latin typeface="Arial" panose="020B0604020202020204"/>
              </a:rPr>
              <a:t>Creating PMFI Candidate: This step focuses on identifying potential PMFI candidates from a dataset. It involves analyzing the dataset to find itemsets that frequently appear together. These itemsets are considered as candidates for being Probabilistic Maximal Frequent Itemsets.</a:t>
            </a:r>
          </a:p>
          <a:p>
            <a:pPr marL="539750" lvl="1" indent="-269875">
              <a:lnSpc>
                <a:spcPts val="4000"/>
              </a:lnSpc>
              <a:buFont typeface="Arial" panose="020B0604020202020204"/>
              <a:buChar char="•"/>
            </a:pPr>
            <a:r>
              <a:rPr lang="en-US" sz="2500">
                <a:solidFill>
                  <a:srgbClr val="11575C"/>
                </a:solidFill>
                <a:latin typeface="Arial" panose="020B0604020202020204"/>
              </a:rPr>
              <a:t>Validating PMFI: Once the PMFI candidates are identified, this step involves validating and confirming their status as Probabilistic Maximal Frequent Itemsets. Validation typically includes assessing the statistical significance and support level of these candidates within the dataset. This validation process filters out itemsets that do not meet predefined thresholds for significance and support, ensuring that only the most relevant and frequent itemsets are retained as PMFI.</a:t>
            </a:r>
          </a:p>
          <a:p>
            <a:pPr marL="0" lvl="0" indent="0">
              <a:lnSpc>
                <a:spcPts val="4000"/>
              </a:lnSpc>
            </a:pPr>
            <a:endParaRPr lang="en-US" sz="2500">
              <a:solidFill>
                <a:srgbClr val="11575C"/>
              </a:solidFill>
              <a:latin typeface="Arial" panose="020B0604020202020204"/>
            </a:endParaRPr>
          </a:p>
        </p:txBody>
      </p:sp>
      <p:sp>
        <p:nvSpPr>
          <p:cNvPr id="3" name="AutoShape 3"/>
          <p:cNvSpPr/>
          <p:nvPr/>
        </p:nvSpPr>
        <p:spPr>
          <a:xfrm>
            <a:off x="9568773" y="1033462"/>
            <a:ext cx="7698386" cy="0"/>
          </a:xfrm>
          <a:prstGeom prst="line">
            <a:avLst/>
          </a:prstGeom>
          <a:ln w="9525" cap="rnd">
            <a:solidFill>
              <a:srgbClr val="11575C"/>
            </a:solidFill>
            <a:prstDash val="solid"/>
            <a:headEnd type="none" w="sm" len="sm"/>
            <a:tailEnd type="none" w="sm" len="sm"/>
          </a:ln>
        </p:spPr>
      </p:sp>
      <p:sp>
        <p:nvSpPr>
          <p:cNvPr id="4" name="AutoShape 4"/>
          <p:cNvSpPr/>
          <p:nvPr/>
        </p:nvSpPr>
        <p:spPr>
          <a:xfrm>
            <a:off x="9560914" y="9253538"/>
            <a:ext cx="7698386" cy="0"/>
          </a:xfrm>
          <a:prstGeom prst="line">
            <a:avLst/>
          </a:prstGeom>
          <a:ln w="9525" cap="rnd">
            <a:solidFill>
              <a:srgbClr val="11575C"/>
            </a:solidFill>
            <a:prstDash val="solid"/>
            <a:headEnd type="none" w="sm" len="sm"/>
            <a:tailEnd type="none" w="sm" len="sm"/>
          </a:ln>
        </p:spPr>
      </p:sp>
      <p:sp>
        <p:nvSpPr>
          <p:cNvPr id="5" name="TextBox 5"/>
          <p:cNvSpPr txBox="1"/>
          <p:nvPr/>
        </p:nvSpPr>
        <p:spPr>
          <a:xfrm>
            <a:off x="1028700" y="1841796"/>
            <a:ext cx="6909998" cy="2476500"/>
          </a:xfrm>
          <a:prstGeom prst="rect">
            <a:avLst/>
          </a:prstGeom>
        </p:spPr>
        <p:txBody>
          <a:bodyPr lIns="0" tIns="0" rIns="0" bIns="0" rtlCol="0" anchor="t">
            <a:spAutoFit/>
          </a:bodyPr>
          <a:lstStyle/>
          <a:p>
            <a:pPr marL="0" lvl="0" indent="0" algn="l">
              <a:lnSpc>
                <a:spcPts val="9600"/>
              </a:lnSpc>
              <a:spcBef>
                <a:spcPct val="0"/>
              </a:spcBef>
            </a:pPr>
            <a:r>
              <a:rPr lang="en-US" sz="8000" u="none">
                <a:solidFill>
                  <a:srgbClr val="11575C"/>
                </a:solidFill>
                <a:latin typeface="Arimo Bold" panose="020B0704020202020204"/>
              </a:rPr>
              <a:t>Overview of the report</a:t>
            </a:r>
          </a:p>
        </p:txBody>
      </p:sp>
      <p:sp>
        <p:nvSpPr>
          <p:cNvPr id="6" name="TextBox 6"/>
          <p:cNvSpPr txBox="1"/>
          <p:nvPr/>
        </p:nvSpPr>
        <p:spPr>
          <a:xfrm>
            <a:off x="1028700" y="4769802"/>
            <a:ext cx="6381657" cy="950595"/>
          </a:xfrm>
          <a:prstGeom prst="rect">
            <a:avLst/>
          </a:prstGeom>
        </p:spPr>
        <p:txBody>
          <a:bodyPr lIns="0" tIns="0" rIns="0" bIns="0" rtlCol="0" anchor="t">
            <a:spAutoFit/>
          </a:bodyPr>
          <a:lstStyle/>
          <a:p>
            <a:pPr marL="0" lvl="0" indent="0" algn="l">
              <a:lnSpc>
                <a:spcPts val="3780"/>
              </a:lnSpc>
            </a:pPr>
            <a:r>
              <a:rPr lang="en-US" sz="2700">
                <a:solidFill>
                  <a:srgbClr val="11575C"/>
                </a:solidFill>
                <a:latin typeface="Arimo Bold" panose="020B0704020202020204"/>
              </a:rPr>
              <a:t>Explain the two-step solution: create a PMFI candidate and validate the PMFI.</a:t>
            </a:r>
          </a:p>
        </p:txBody>
      </p:sp>
      <p:sp>
        <p:nvSpPr>
          <p:cNvPr id="7" name="Freeform 7"/>
          <p:cNvSpPr/>
          <p:nvPr/>
        </p:nvSpPr>
        <p:spPr>
          <a:xfrm rot="1320000">
            <a:off x="1757344" y="5423556"/>
            <a:ext cx="4291838" cy="4114800"/>
          </a:xfrm>
          <a:custGeom>
            <a:avLst/>
            <a:gdLst/>
            <a:ahLst/>
            <a:cxnLst/>
            <a:rect l="l" t="t" r="r" b="b"/>
            <a:pathLst>
              <a:path w="4291838" h="4114800">
                <a:moveTo>
                  <a:pt x="0" y="0"/>
                </a:moveTo>
                <a:lnTo>
                  <a:pt x="4291839" y="0"/>
                </a:lnTo>
                <a:lnTo>
                  <a:pt x="429183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0077102" y="-388611"/>
            <a:ext cx="7315200" cy="3853695"/>
          </a:xfrm>
          <a:custGeom>
            <a:avLst/>
            <a:gdLst/>
            <a:ahLst/>
            <a:cxnLst/>
            <a:rect l="l" t="t" r="r" b="b"/>
            <a:pathLst>
              <a:path w="7315200" h="3853695">
                <a:moveTo>
                  <a:pt x="0" y="0"/>
                </a:moveTo>
                <a:lnTo>
                  <a:pt x="7315200" y="0"/>
                </a:lnTo>
                <a:lnTo>
                  <a:pt x="7315200" y="3853695"/>
                </a:lnTo>
                <a:lnTo>
                  <a:pt x="0" y="38536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1618</Words>
  <Application>Microsoft Office PowerPoint</Application>
  <PresentationFormat>Custom</PresentationFormat>
  <Paragraphs>141</Paragraphs>
  <Slides>18</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Candal</vt:lpstr>
      <vt:lpstr>Arimo Bold</vt:lpstr>
      <vt:lpstr>Times New Roman Bold</vt: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Thêm văn bản khác</dc:title>
  <dc:creator/>
  <cp:lastModifiedBy>Thành Lê</cp:lastModifiedBy>
  <cp:revision>18</cp:revision>
  <dcterms:created xsi:type="dcterms:W3CDTF">2006-08-16T00:00:00Z</dcterms:created>
  <dcterms:modified xsi:type="dcterms:W3CDTF">2023-11-25T10:52:40Z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E3A9C235BBB04035A38CEB29E4A638D2_12</vt:lpwstr>
  </property>
  <property fmtid="{D5CDD505-2E9C-101B-9397-08002B2CF9AE}" pid="3" name="KSOProductBuildVer">
    <vt:lpwstr>1033-12.2.0.13306</vt:lpwstr>
  </property>
</Properties>
</file>